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0" r:id="rId4"/>
  </p:sldMasterIdLst>
  <p:notesMasterIdLst>
    <p:notesMasterId r:id="rId14"/>
  </p:notesMasterIdLst>
  <p:handoutMasterIdLst>
    <p:handoutMasterId r:id="rId15"/>
  </p:handoutMasterIdLst>
  <p:sldIdLst>
    <p:sldId id="564" r:id="rId5"/>
    <p:sldId id="571" r:id="rId6"/>
    <p:sldId id="570" r:id="rId7"/>
    <p:sldId id="572" r:id="rId8"/>
    <p:sldId id="573" r:id="rId9"/>
    <p:sldId id="574" r:id="rId10"/>
    <p:sldId id="575" r:id="rId11"/>
    <p:sldId id="576" r:id="rId12"/>
    <p:sldId id="577" r:id="rId13"/>
  </p:sldIdLst>
  <p:sldSz cx="9601200" cy="7543800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94EF753-8891-43D3-ADBA-B1038FF1DB48}">
          <p14:sldIdLst>
            <p14:sldId id="564"/>
            <p14:sldId id="571"/>
            <p14:sldId id="570"/>
            <p14:sldId id="572"/>
            <p14:sldId id="573"/>
            <p14:sldId id="574"/>
            <p14:sldId id="575"/>
            <p14:sldId id="576"/>
            <p14:sldId id="5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77" userDrawn="1">
          <p15:clr>
            <a:srgbClr val="A4A3A4"/>
          </p15:clr>
        </p15:guide>
        <p15:guide id="2" pos="2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lly Zorzi" initials="K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28621"/>
    <a:srgbClr val="C00000"/>
    <a:srgbClr val="EF9400"/>
    <a:srgbClr val="72B831"/>
    <a:srgbClr val="0087D0"/>
    <a:srgbClr val="EF9401"/>
    <a:srgbClr val="FFBF8D"/>
    <a:srgbClr val="EC6155"/>
    <a:srgbClr val="ECA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83" autoAdjust="0"/>
    <p:restoredTop sz="89699" autoAdjust="0"/>
  </p:normalViewPr>
  <p:slideViewPr>
    <p:cSldViewPr snapToGrid="0" snapToObjects="1">
      <p:cViewPr>
        <p:scale>
          <a:sx n="80" d="100"/>
          <a:sy n="80" d="100"/>
        </p:scale>
        <p:origin x="1134" y="60"/>
      </p:cViewPr>
      <p:guideLst>
        <p:guide orient="horz" pos="1877"/>
        <p:guide pos="2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56" d="100"/>
          <a:sy n="156" d="100"/>
        </p:scale>
        <p:origin x="608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FF8098-64EA-F343-B7B2-05C4125150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AD6195-6045-AC4B-8786-A9B3F8FE91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49FC326F-F1A4-A64C-9976-5572560BE8EB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6F0975-A353-9A4E-93A6-7988FEBD0B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8D3FCE-5F8C-3442-B3DA-6456F12EA0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9FAF9891-DFD0-0049-A136-F83B879C2E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224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2C65D21B-C143-D74A-8AF2-54ACE2031BE1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87488" y="1152525"/>
            <a:ext cx="3959225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ADE65F71-58FE-3049-A2F2-CF1E9F2CC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7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488" y="1152525"/>
            <a:ext cx="39592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Headers the same height/width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5F71-58FE-3049-A2F2-CF1E9F2CC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35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488" y="1152525"/>
            <a:ext cx="39592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Headers the same height/width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5F71-58FE-3049-A2F2-CF1E9F2CC1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6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488" y="1152525"/>
            <a:ext cx="39592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Headers the same height/width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5F71-58FE-3049-A2F2-CF1E9F2CC1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45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488" y="1152525"/>
            <a:ext cx="39592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Headers the same height/width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5F71-58FE-3049-A2F2-CF1E9F2CC1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68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488" y="1152525"/>
            <a:ext cx="39592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Headers the same height/width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5F71-58FE-3049-A2F2-CF1E9F2CC1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4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488" y="1152525"/>
            <a:ext cx="39592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Headers the same height/width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5F71-58FE-3049-A2F2-CF1E9F2CC1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73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7488" y="1152525"/>
            <a:ext cx="39592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Sandra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5F71-58FE-3049-A2F2-CF1E9F2CC1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61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962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919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</p:sldLayoutIdLst>
  <p:txStyles>
    <p:titleStyle>
      <a:lvl1pPr algn="l" defTabSz="678964" rtl="0" eaLnBrk="1" latinLnBrk="0" hangingPunct="1">
        <a:lnSpc>
          <a:spcPct val="90000"/>
        </a:lnSpc>
        <a:spcBef>
          <a:spcPct val="0"/>
        </a:spcBef>
        <a:buNone/>
        <a:defRPr sz="32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741" indent="-169741" algn="l" defTabSz="678964" rtl="0" eaLnBrk="1" latinLnBrk="0" hangingPunct="1">
        <a:lnSpc>
          <a:spcPct val="90000"/>
        </a:lnSpc>
        <a:spcBef>
          <a:spcPts val="742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09223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783" kern="1200">
          <a:solidFill>
            <a:schemeClr val="tx1"/>
          </a:solidFill>
          <a:latin typeface="+mn-lt"/>
          <a:ea typeface="+mn-ea"/>
          <a:cs typeface="+mn-cs"/>
        </a:defRPr>
      </a:lvl2pPr>
      <a:lvl3pPr marL="848703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487" kern="1200">
          <a:solidFill>
            <a:schemeClr val="tx1"/>
          </a:solidFill>
          <a:latin typeface="+mn-lt"/>
          <a:ea typeface="+mn-ea"/>
          <a:cs typeface="+mn-cs"/>
        </a:defRPr>
      </a:lvl3pPr>
      <a:lvl4pPr marL="1188186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4pPr>
      <a:lvl5pPr marL="1527667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5pPr>
      <a:lvl6pPr marL="1867150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6pPr>
      <a:lvl7pPr marL="2206631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7pPr>
      <a:lvl8pPr marL="2546111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8pPr>
      <a:lvl9pPr marL="2885594" indent="-169741" algn="l" defTabSz="678964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1pPr>
      <a:lvl2pPr marL="339481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2pPr>
      <a:lvl3pPr marL="678964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3pPr>
      <a:lvl4pPr marL="1018444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4pPr>
      <a:lvl5pPr marL="1357926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5pPr>
      <a:lvl6pPr marL="1697408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6pPr>
      <a:lvl7pPr marL="2036890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7pPr>
      <a:lvl8pPr marL="2376371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8pPr>
      <a:lvl9pPr marL="2715853" algn="l" defTabSz="678964" rtl="0" eaLnBrk="1" latinLnBrk="0" hangingPunct="1">
        <a:defRPr sz="1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2/pbc.3000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052560" cy="3880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Management of Breakthrough CINV: Minimally Emetogenic Chemotherapy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12496D-078A-17CB-E253-715F4B0810C6}"/>
              </a:ext>
            </a:extLst>
          </p:cNvPr>
          <p:cNvSpPr/>
          <p:nvPr/>
        </p:nvSpPr>
        <p:spPr>
          <a:xfrm>
            <a:off x="3298412" y="664426"/>
            <a:ext cx="2971800" cy="640080"/>
          </a:xfrm>
          <a:prstGeom prst="rect">
            <a:avLst/>
          </a:prstGeom>
          <a:solidFill>
            <a:srgbClr val="0087D0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cs typeface="Arial" panose="020B0604020202020204" pitchFamily="34" charset="0"/>
              </a:rPr>
              <a:t>Patients receiving minimally emetogenic chemotherapy </a:t>
            </a:r>
            <a:r>
              <a:rPr lang="en-US" sz="1000" b="1" dirty="0">
                <a:solidFill>
                  <a:schemeClr val="bg1"/>
                </a:solidFill>
              </a:rPr>
              <a:t>who experience breakthrough </a:t>
            </a:r>
            <a:r>
              <a:rPr lang="en-US" sz="1200" b="1" dirty="0">
                <a:solidFill>
                  <a:schemeClr val="bg1"/>
                </a:solidFill>
              </a:rPr>
              <a:t>CINV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19A9586-9AB1-D4B6-6B72-1B62EBBC595C}"/>
              </a:ext>
            </a:extLst>
          </p:cNvPr>
          <p:cNvCxnSpPr>
            <a:cxnSpLocks/>
            <a:stCxn id="8" idx="2"/>
            <a:endCxn id="35" idx="0"/>
          </p:cNvCxnSpPr>
          <p:nvPr/>
        </p:nvCxnSpPr>
        <p:spPr>
          <a:xfrm flipH="1">
            <a:off x="4784312" y="2466452"/>
            <a:ext cx="1" cy="52186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311432B6-F5B8-5B9C-6AFB-0637C2734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823781"/>
              </p:ext>
            </p:extLst>
          </p:nvPr>
        </p:nvGraphicFramePr>
        <p:xfrm>
          <a:off x="3298412" y="2988318"/>
          <a:ext cx="2971800" cy="7685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313574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0527" marR="90527" marT="45262" marB="4526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455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5HT3RA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0527" marR="90527" marT="45262" marB="45262" anchor="ctr"/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23FAF6F5-823A-C6E1-7A66-D01D25A4C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553016"/>
              </p:ext>
            </p:extLst>
          </p:nvPr>
        </p:nvGraphicFramePr>
        <p:xfrm>
          <a:off x="3298412" y="4278781"/>
          <a:ext cx="2971800" cy="8809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309981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90527" marR="90527" marT="45262" marB="4526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710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</a:rPr>
                        <a:t>Consider using </a:t>
                      </a:r>
                      <a:r>
                        <a:rPr lang="en-US" sz="800" b="1" dirty="0">
                          <a:effectLst/>
                        </a:rPr>
                        <a:t>dexamethasone</a:t>
                      </a:r>
                      <a:r>
                        <a:rPr lang="en-US" sz="800" dirty="0">
                          <a:effectLst/>
                        </a:rPr>
                        <a:t> </a:t>
                      </a:r>
                      <a:r>
                        <a:rPr lang="en-US" sz="800" dirty="0"/>
                        <a:t> </a:t>
                      </a:r>
                      <a:endParaRPr lang="en-US" sz="800" dirty="0"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527" marR="90527" marT="45262" marB="45262" anchor="ctr"/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19A9586-9AB1-D4B6-6B72-1B62EBBC595C}"/>
              </a:ext>
            </a:extLst>
          </p:cNvPr>
          <p:cNvCxnSpPr>
            <a:cxnSpLocks/>
            <a:stCxn id="35" idx="2"/>
            <a:endCxn id="36" idx="0"/>
          </p:cNvCxnSpPr>
          <p:nvPr/>
        </p:nvCxnSpPr>
        <p:spPr>
          <a:xfrm>
            <a:off x="4784312" y="3756914"/>
            <a:ext cx="0" cy="52186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67C0809-623E-3BDE-87A4-A3D51FCC7475}"/>
              </a:ext>
            </a:extLst>
          </p:cNvPr>
          <p:cNvSpPr/>
          <p:nvPr/>
        </p:nvSpPr>
        <p:spPr>
          <a:xfrm>
            <a:off x="3298412" y="1826372"/>
            <a:ext cx="2971801" cy="64008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Escalate antiemetic prophylaxis to that  recommended for </a:t>
            </a:r>
            <a:r>
              <a:rPr lang="en-US" sz="800" b="1" dirty="0"/>
              <a:t>LEC</a:t>
            </a:r>
          </a:p>
        </p:txBody>
      </p:sp>
      <p:cxnSp>
        <p:nvCxnSpPr>
          <p:cNvPr id="9" name="Straight Arrow Connector 8"/>
          <p:cNvCxnSpPr>
            <a:endCxn id="8" idx="0"/>
          </p:cNvCxnSpPr>
          <p:nvPr/>
        </p:nvCxnSpPr>
        <p:spPr>
          <a:xfrm>
            <a:off x="4784312" y="1304506"/>
            <a:ext cx="1" cy="52186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0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>
            <a:extLst>
              <a:ext uri="{FF2B5EF4-FFF2-40B4-BE49-F238E27FC236}">
                <a16:creationId xmlns:a16="http://schemas.microsoft.com/office/drawing/2014/main" id="{BA8516E2-0FB9-FC34-FED8-00BCCA0E3E95}"/>
              </a:ext>
            </a:extLst>
          </p:cNvPr>
          <p:cNvSpPr txBox="1"/>
          <p:nvPr/>
        </p:nvSpPr>
        <p:spPr>
          <a:xfrm>
            <a:off x="2811154" y="2224792"/>
            <a:ext cx="803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Yes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4692AE1-8AD8-7EE2-C755-FF8A0D6A6BBA}"/>
              </a:ext>
            </a:extLst>
          </p:cNvPr>
          <p:cNvSpPr txBox="1"/>
          <p:nvPr/>
        </p:nvSpPr>
        <p:spPr>
          <a:xfrm>
            <a:off x="6196655" y="2230804"/>
            <a:ext cx="827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70FACE0-F07E-CE81-E3DD-FDD740333987}"/>
              </a:ext>
            </a:extLst>
          </p:cNvPr>
          <p:cNvSpPr/>
          <p:nvPr/>
        </p:nvSpPr>
        <p:spPr>
          <a:xfrm>
            <a:off x="2189042" y="2596937"/>
            <a:ext cx="2194560" cy="548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Continue to use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CPG-consistent </a:t>
            </a:r>
            <a:r>
              <a:rPr lang="en-US" sz="800" b="1" dirty="0" err="1">
                <a:solidFill>
                  <a:schemeClr val="tx1"/>
                </a:solidFill>
                <a:cs typeface="Arial" panose="020B0604020202020204" pitchFamily="34" charset="0"/>
              </a:rPr>
              <a:t>antiemetics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 for prophylaxis that controlled breakthrough CINV in previous block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23E2B18-1591-991E-1E04-2678FE6D2DEC}"/>
              </a:ext>
            </a:extLst>
          </p:cNvPr>
          <p:cNvSpPr/>
          <p:nvPr/>
        </p:nvSpPr>
        <p:spPr>
          <a:xfrm>
            <a:off x="5056637" y="2596937"/>
            <a:ext cx="2194560" cy="548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Escalate antiemetic prophylaxis to that  recommended for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MEC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41" idx="2"/>
            <a:endCxn id="40" idx="0"/>
          </p:cNvCxnSpPr>
          <p:nvPr/>
        </p:nvCxnSpPr>
        <p:spPr>
          <a:xfrm rot="5400000">
            <a:off x="3649677" y="1541813"/>
            <a:ext cx="691770" cy="141847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41" idx="2"/>
            <a:endCxn id="53" idx="0"/>
          </p:cNvCxnSpPr>
          <p:nvPr/>
        </p:nvCxnSpPr>
        <p:spPr>
          <a:xfrm rot="16200000" flipH="1">
            <a:off x="5083474" y="1526494"/>
            <a:ext cx="691770" cy="144911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41" name="Table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694199"/>
              </p:ext>
            </p:extLst>
          </p:nvPr>
        </p:nvGraphicFramePr>
        <p:xfrm>
          <a:off x="163228" y="4694220"/>
          <a:ext cx="444704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704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5HT3RA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43" name="Table 1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250344"/>
              </p:ext>
            </p:extLst>
          </p:nvPr>
        </p:nvGraphicFramePr>
        <p:xfrm>
          <a:off x="4990928" y="4694220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5HT3RA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)aprepitant*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44" name="Table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21713"/>
              </p:ext>
            </p:extLst>
          </p:nvPr>
        </p:nvGraphicFramePr>
        <p:xfrm>
          <a:off x="7404777" y="4692447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5658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5HT3RA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5658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(Consider using </a:t>
                      </a:r>
                      <a:r>
                        <a:rPr lang="en-US" sz="800" b="1" dirty="0"/>
                        <a:t>palonosetron)</a:t>
                      </a:r>
                    </a:p>
                    <a:p>
                      <a:pPr algn="ct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45" name="Table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549710"/>
              </p:ext>
            </p:extLst>
          </p:nvPr>
        </p:nvGraphicFramePr>
        <p:xfrm>
          <a:off x="4990928" y="5924864"/>
          <a:ext cx="2033195" cy="1476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148387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Delayed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1217197">
                <a:tc>
                  <a:txBody>
                    <a:bodyPr/>
                    <a:lstStyle/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patients receiving </a:t>
                      </a:r>
                      <a:r>
                        <a:rPr lang="en-CA" sz="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single-day 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chemotherapy who received (</a:t>
                      </a:r>
                      <a:r>
                        <a:rPr lang="en-CA" sz="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CA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aprepitant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acute phase, continue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aprepitant </a:t>
                      </a: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delayed phase</a:t>
                      </a:r>
                      <a:endParaRPr lang="en-CA" sz="800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patients receiving </a:t>
                      </a:r>
                      <a:r>
                        <a:rPr lang="en-CA" sz="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multi-day</a:t>
                      </a:r>
                      <a:r>
                        <a:rPr lang="en-CA" sz="8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chemotherapy</a:t>
                      </a:r>
                      <a:r>
                        <a:rPr lang="en-CA" sz="8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(≥ 3 days) 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received (</a:t>
                      </a:r>
                      <a:r>
                        <a:rPr lang="en-CA" sz="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)aprepitant in the acute phase,</a:t>
                      </a: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consider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using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aprepitant</a:t>
                      </a:r>
                      <a:endParaRPr lang="en-CA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delayed phase</a:t>
                      </a:r>
                      <a:endParaRPr lang="en-US" sz="800" dirty="0"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48" name="Table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641281"/>
              </p:ext>
            </p:extLst>
          </p:nvPr>
        </p:nvGraphicFramePr>
        <p:xfrm>
          <a:off x="7404777" y="5924863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Delayed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</a:t>
                      </a:r>
                      <a:r>
                        <a:rPr lang="en-US" sz="800" baseline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cxnSp>
        <p:nvCxnSpPr>
          <p:cNvPr id="149" name="Straight Arrow Connector 148"/>
          <p:cNvCxnSpPr>
            <a:cxnSpLocks/>
            <a:endCxn id="144" idx="0"/>
          </p:cNvCxnSpPr>
          <p:nvPr/>
        </p:nvCxnSpPr>
        <p:spPr>
          <a:xfrm flipH="1">
            <a:off x="8450838" y="4276427"/>
            <a:ext cx="1" cy="4160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156" idx="2"/>
            <a:endCxn id="143" idx="0"/>
          </p:cNvCxnSpPr>
          <p:nvPr/>
        </p:nvCxnSpPr>
        <p:spPr>
          <a:xfrm flipH="1">
            <a:off x="6007525" y="4259729"/>
            <a:ext cx="1" cy="43449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cxnSpLocks/>
            <a:stCxn id="144" idx="2"/>
            <a:endCxn id="148" idx="0"/>
          </p:cNvCxnSpPr>
          <p:nvPr/>
        </p:nvCxnSpPr>
        <p:spPr>
          <a:xfrm>
            <a:off x="8421374" y="5515407"/>
            <a:ext cx="0" cy="4094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cxnSpLocks/>
            <a:stCxn id="143" idx="2"/>
            <a:endCxn id="145" idx="0"/>
          </p:cNvCxnSpPr>
          <p:nvPr/>
        </p:nvCxnSpPr>
        <p:spPr>
          <a:xfrm>
            <a:off x="6007525" y="5517180"/>
            <a:ext cx="0" cy="40768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cxnSpLocks/>
            <a:stCxn id="141" idx="2"/>
            <a:endCxn id="160" idx="0"/>
          </p:cNvCxnSpPr>
          <p:nvPr/>
        </p:nvCxnSpPr>
        <p:spPr>
          <a:xfrm flipH="1">
            <a:off x="2385220" y="5517180"/>
            <a:ext cx="1530" cy="4076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BAFEB581-DBF4-B54C-9A3F-5172946300D4}"/>
              </a:ext>
            </a:extLst>
          </p:cNvPr>
          <p:cNvCxnSpPr>
            <a:cxnSpLocks/>
            <a:stCxn id="159" idx="2"/>
          </p:cNvCxnSpPr>
          <p:nvPr/>
        </p:nvCxnSpPr>
        <p:spPr>
          <a:xfrm>
            <a:off x="3593676" y="4259729"/>
            <a:ext cx="0" cy="4346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32F9ADF0-2DD1-A545-B062-2185A42F223B}"/>
              </a:ext>
            </a:extLst>
          </p:cNvPr>
          <p:cNvCxnSpPr>
            <a:cxnSpLocks/>
            <a:stCxn id="158" idx="2"/>
          </p:cNvCxnSpPr>
          <p:nvPr/>
        </p:nvCxnSpPr>
        <p:spPr>
          <a:xfrm flipH="1">
            <a:off x="1179825" y="4259729"/>
            <a:ext cx="1" cy="4327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 155"/>
          <p:cNvSpPr/>
          <p:nvPr/>
        </p:nvSpPr>
        <p:spPr>
          <a:xfrm>
            <a:off x="4990928" y="389396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dexamethasone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7404777" y="389396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3947" rIns="33947" rtlCol="0" anchor="ctr"/>
          <a:lstStyle/>
          <a:p>
            <a:pPr lvl="0" algn="ctr"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/>
              </a:rPr>
              <a:t> </a:t>
            </a:r>
            <a:r>
              <a:rPr lang="en-US" sz="800" b="1" dirty="0">
                <a:solidFill>
                  <a:schemeClr val="tx1"/>
                </a:solidFill>
              </a:rPr>
              <a:t>Unable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lvl="0"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163228" y="389396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6478" rIns="56478"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23D58A2A-7884-754A-BA9C-D2E006BC414D}"/>
              </a:ext>
            </a:extLst>
          </p:cNvPr>
          <p:cNvSpPr/>
          <p:nvPr/>
        </p:nvSpPr>
        <p:spPr>
          <a:xfrm>
            <a:off x="2577078" y="389396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</p:txBody>
      </p:sp>
      <p:graphicFrame>
        <p:nvGraphicFramePr>
          <p:cNvPr id="160" name="Table 159">
            <a:extLst>
              <a:ext uri="{FF2B5EF4-FFF2-40B4-BE49-F238E27FC236}">
                <a16:creationId xmlns:a16="http://schemas.microsoft.com/office/drawing/2014/main" id="{BBDD602B-1EA5-6443-B0B7-FB0527402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46019"/>
              </p:ext>
            </p:extLst>
          </p:nvPr>
        </p:nvGraphicFramePr>
        <p:xfrm>
          <a:off x="163228" y="5924863"/>
          <a:ext cx="4443984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3984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Delayed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using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sp>
        <p:nvSpPr>
          <p:cNvPr id="161" name="TextBox 160">
            <a:extLst>
              <a:ext uri="{FF2B5EF4-FFF2-40B4-BE49-F238E27FC236}">
                <a16:creationId xmlns:a16="http://schemas.microsoft.com/office/drawing/2014/main" id="{2FFD7562-0E8F-4A63-A177-2D984FD4FEF1}"/>
              </a:ext>
            </a:extLst>
          </p:cNvPr>
          <p:cNvSpPr txBox="1"/>
          <p:nvPr/>
        </p:nvSpPr>
        <p:spPr>
          <a:xfrm>
            <a:off x="163228" y="7087603"/>
            <a:ext cx="2196771" cy="2154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800" dirty="0">
                <a:ea typeface="Calibri" panose="020F0502020204030204" pitchFamily="34" charset="0"/>
                <a:cs typeface="Times New Roman" panose="02020603050405020304" pitchFamily="18" charset="0"/>
              </a:rPr>
              <a:t>* IV fosaprepitant or oral aprepitant</a:t>
            </a:r>
          </a:p>
        </p:txBody>
      </p:sp>
      <p:cxnSp>
        <p:nvCxnSpPr>
          <p:cNvPr id="162" name="Elbow Connector 161"/>
          <p:cNvCxnSpPr>
            <a:cxnSpLocks/>
            <a:stCxn id="53" idx="2"/>
            <a:endCxn id="158" idx="0"/>
          </p:cNvCxnSpPr>
          <p:nvPr/>
        </p:nvCxnSpPr>
        <p:spPr>
          <a:xfrm rot="5400000">
            <a:off x="3292676" y="1032728"/>
            <a:ext cx="748392" cy="497409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cxnSpLocks/>
            <a:stCxn id="53" idx="2"/>
            <a:endCxn id="157" idx="0"/>
          </p:cNvCxnSpPr>
          <p:nvPr/>
        </p:nvCxnSpPr>
        <p:spPr>
          <a:xfrm rot="16200000" flipH="1">
            <a:off x="6913450" y="2386044"/>
            <a:ext cx="748392" cy="226745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>
            <a:extLst>
              <a:ext uri="{FF2B5EF4-FFF2-40B4-BE49-F238E27FC236}">
                <a16:creationId xmlns:a16="http://schemas.microsoft.com/office/drawing/2014/main" id="{49D3F361-8B0E-EF4D-BCD2-90E356E1309B}"/>
              </a:ext>
            </a:extLst>
          </p:cNvPr>
          <p:cNvCxnSpPr>
            <a:stCxn id="53" idx="2"/>
            <a:endCxn id="159" idx="0"/>
          </p:cNvCxnSpPr>
          <p:nvPr/>
        </p:nvCxnSpPr>
        <p:spPr>
          <a:xfrm rot="5400000">
            <a:off x="4499601" y="2239653"/>
            <a:ext cx="748392" cy="256024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601200" cy="400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Prevention of Refractory CINV: Minimally Emetogenic Chemotherapy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12496D-078A-17CB-E253-715F4B0810C6}"/>
              </a:ext>
            </a:extLst>
          </p:cNvPr>
          <p:cNvSpPr/>
          <p:nvPr/>
        </p:nvSpPr>
        <p:spPr>
          <a:xfrm>
            <a:off x="3218901" y="503475"/>
            <a:ext cx="2971800" cy="640080"/>
          </a:xfrm>
          <a:prstGeom prst="rect">
            <a:avLst/>
          </a:prstGeom>
          <a:solidFill>
            <a:srgbClr val="0087D0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cs typeface="Arial" panose="020B0604020202020204" pitchFamily="34" charset="0"/>
              </a:rPr>
              <a:t>Patients receiving minimally emetogenic chemotherapy who experienced breakthrough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cs typeface="Arial" panose="020B0604020202020204" pitchFamily="34" charset="0"/>
              </a:rPr>
              <a:t>CINV in a previous chemotherapy block</a:t>
            </a:r>
            <a:endParaRPr lang="en-US" sz="1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77A5897-DF17-4088-32E4-45315AF76B37}"/>
              </a:ext>
            </a:extLst>
          </p:cNvPr>
          <p:cNvSpPr/>
          <p:nvPr/>
        </p:nvSpPr>
        <p:spPr>
          <a:xfrm>
            <a:off x="3218901" y="1447967"/>
            <a:ext cx="29718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CINV control achieved with breakthrough </a:t>
            </a:r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intervention</a:t>
            </a:r>
          </a:p>
          <a:p>
            <a:pPr algn="ctr"/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 </a:t>
            </a: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previous chemotherapy block?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32F9ADF0-2DD1-A545-B062-2185A42F223B}"/>
              </a:ext>
            </a:extLst>
          </p:cNvPr>
          <p:cNvCxnSpPr>
            <a:cxnSpLocks/>
            <a:stCxn id="22" idx="2"/>
            <a:endCxn id="41" idx="0"/>
          </p:cNvCxnSpPr>
          <p:nvPr/>
        </p:nvCxnSpPr>
        <p:spPr>
          <a:xfrm>
            <a:off x="4704801" y="1143555"/>
            <a:ext cx="0" cy="30441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2F9ADF0-2DD1-A545-B062-2185A42F223B}"/>
              </a:ext>
            </a:extLst>
          </p:cNvPr>
          <p:cNvCxnSpPr>
            <a:cxnSpLocks/>
            <a:stCxn id="53" idx="2"/>
            <a:endCxn id="156" idx="0"/>
          </p:cNvCxnSpPr>
          <p:nvPr/>
        </p:nvCxnSpPr>
        <p:spPr>
          <a:xfrm rot="5400000">
            <a:off x="5706526" y="3446578"/>
            <a:ext cx="748392" cy="14639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4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F44F9BB-3C7D-89FC-F798-A615346B6470}"/>
              </a:ext>
            </a:extLst>
          </p:cNvPr>
          <p:cNvSpPr/>
          <p:nvPr/>
        </p:nvSpPr>
        <p:spPr>
          <a:xfrm>
            <a:off x="3314700" y="734817"/>
            <a:ext cx="2971800" cy="640080"/>
          </a:xfrm>
          <a:prstGeom prst="rect">
            <a:avLst/>
          </a:prstGeom>
          <a:solidFill>
            <a:srgbClr val="72B831"/>
          </a:solidFill>
          <a:ln>
            <a:solidFill>
              <a:srgbClr val="52862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Patients receiving low emetogenic chemotherapy who experience breakthrough CINV</a:t>
            </a:r>
          </a:p>
        </p:txBody>
      </p:sp>
      <p:cxnSp>
        <p:nvCxnSpPr>
          <p:cNvPr id="137" name="Elbow Connector 136"/>
          <p:cNvCxnSpPr>
            <a:cxnSpLocks/>
            <a:stCxn id="26" idx="2"/>
            <a:endCxn id="113" idx="0"/>
          </p:cNvCxnSpPr>
          <p:nvPr/>
        </p:nvCxnSpPr>
        <p:spPr>
          <a:xfrm rot="5400000">
            <a:off x="2651127" y="966438"/>
            <a:ext cx="678175" cy="362077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137"/>
          <p:cNvCxnSpPr>
            <a:stCxn id="26" idx="2"/>
            <a:endCxn id="111" idx="0"/>
          </p:cNvCxnSpPr>
          <p:nvPr/>
        </p:nvCxnSpPr>
        <p:spPr>
          <a:xfrm rot="16200000" flipH="1">
            <a:off x="5064976" y="2173362"/>
            <a:ext cx="678175" cy="120692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>
            <a:cxnSpLocks/>
            <a:stCxn id="26" idx="2"/>
            <a:endCxn id="112" idx="0"/>
          </p:cNvCxnSpPr>
          <p:nvPr/>
        </p:nvCxnSpPr>
        <p:spPr>
          <a:xfrm rot="16200000" flipH="1">
            <a:off x="6271901" y="966438"/>
            <a:ext cx="678175" cy="362077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49D3F361-8B0E-EF4D-BCD2-90E356E1309B}"/>
              </a:ext>
            </a:extLst>
          </p:cNvPr>
          <p:cNvCxnSpPr>
            <a:stCxn id="26" idx="2"/>
            <a:endCxn id="114" idx="0"/>
          </p:cNvCxnSpPr>
          <p:nvPr/>
        </p:nvCxnSpPr>
        <p:spPr>
          <a:xfrm rot="5400000">
            <a:off x="3858052" y="2173363"/>
            <a:ext cx="678175" cy="120692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601199" cy="469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Management of Breakthrough CINV: Low Emetogenic Chemotherapy</a:t>
            </a:r>
          </a:p>
        </p:txBody>
      </p:sp>
      <p:graphicFrame>
        <p:nvGraphicFramePr>
          <p:cNvPr id="99" name="Table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309019"/>
              </p:ext>
            </p:extLst>
          </p:nvPr>
        </p:nvGraphicFramePr>
        <p:xfrm>
          <a:off x="163228" y="3916164"/>
          <a:ext cx="444704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704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5HT3RA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00" name="Table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258122"/>
              </p:ext>
            </p:extLst>
          </p:nvPr>
        </p:nvGraphicFramePr>
        <p:xfrm>
          <a:off x="4990928" y="3916164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5HT3RA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)aprepitant*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01" name="Table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80971"/>
              </p:ext>
            </p:extLst>
          </p:nvPr>
        </p:nvGraphicFramePr>
        <p:xfrm>
          <a:off x="7404777" y="3914391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5658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5HT3RA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5658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(Consider using </a:t>
                      </a:r>
                      <a:r>
                        <a:rPr lang="en-US" sz="800" b="1" dirty="0"/>
                        <a:t>palonosetron)</a:t>
                      </a:r>
                    </a:p>
                    <a:p>
                      <a:pPr algn="ct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02" name="Table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107652"/>
              </p:ext>
            </p:extLst>
          </p:nvPr>
        </p:nvGraphicFramePr>
        <p:xfrm>
          <a:off x="4990928" y="5243060"/>
          <a:ext cx="2033195" cy="1476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148387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Delayed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1217197">
                <a:tc>
                  <a:txBody>
                    <a:bodyPr/>
                    <a:lstStyle/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patients receiving </a:t>
                      </a:r>
                      <a:r>
                        <a:rPr lang="en-CA" sz="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single-day 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chemotherapy who received (</a:t>
                      </a:r>
                      <a:r>
                        <a:rPr lang="en-CA" sz="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CA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aprepitant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acute phase, continue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aprepitant </a:t>
                      </a: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delayed phase</a:t>
                      </a:r>
                      <a:endParaRPr lang="en-CA" sz="800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patients receiving </a:t>
                      </a:r>
                      <a:r>
                        <a:rPr lang="en-CA" sz="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multi-day</a:t>
                      </a:r>
                      <a:r>
                        <a:rPr lang="en-CA" sz="8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chemotherapy</a:t>
                      </a:r>
                      <a:r>
                        <a:rPr lang="en-CA" sz="8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(≥ 3 days) 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received (</a:t>
                      </a:r>
                      <a:r>
                        <a:rPr lang="en-CA" sz="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)aprepitant in the acute phase,</a:t>
                      </a: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consider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using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</a:t>
                      </a:r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aprepitant</a:t>
                      </a:r>
                      <a:endParaRPr lang="en-CA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CA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delayed phase</a:t>
                      </a:r>
                      <a:endParaRPr lang="en-US" sz="800" dirty="0"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103" name="Table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061461"/>
              </p:ext>
            </p:extLst>
          </p:nvPr>
        </p:nvGraphicFramePr>
        <p:xfrm>
          <a:off x="7434241" y="5243059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Delayed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</a:t>
                      </a:r>
                      <a:r>
                        <a:rPr lang="en-US" sz="800" baseline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cxnSp>
        <p:nvCxnSpPr>
          <p:cNvPr id="104" name="Straight Arrow Connector 103"/>
          <p:cNvCxnSpPr>
            <a:cxnSpLocks/>
            <a:endCxn id="101" idx="0"/>
          </p:cNvCxnSpPr>
          <p:nvPr/>
        </p:nvCxnSpPr>
        <p:spPr>
          <a:xfrm flipH="1">
            <a:off x="8450838" y="3498371"/>
            <a:ext cx="1" cy="4160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111" idx="2"/>
            <a:endCxn id="100" idx="0"/>
          </p:cNvCxnSpPr>
          <p:nvPr/>
        </p:nvCxnSpPr>
        <p:spPr>
          <a:xfrm flipH="1">
            <a:off x="6007525" y="3481673"/>
            <a:ext cx="1" cy="43449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cxnSpLocks/>
            <a:endCxn id="103" idx="0"/>
          </p:cNvCxnSpPr>
          <p:nvPr/>
        </p:nvCxnSpPr>
        <p:spPr>
          <a:xfrm>
            <a:off x="8450838" y="4738985"/>
            <a:ext cx="0" cy="50407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cxnSpLocks/>
            <a:stCxn id="100" idx="2"/>
            <a:endCxn id="102" idx="0"/>
          </p:cNvCxnSpPr>
          <p:nvPr/>
        </p:nvCxnSpPr>
        <p:spPr>
          <a:xfrm>
            <a:off x="6007525" y="4739124"/>
            <a:ext cx="0" cy="50393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cxnSpLocks/>
            <a:stCxn id="99" idx="2"/>
            <a:endCxn id="115" idx="0"/>
          </p:cNvCxnSpPr>
          <p:nvPr/>
        </p:nvCxnSpPr>
        <p:spPr>
          <a:xfrm flipH="1">
            <a:off x="2385220" y="4739124"/>
            <a:ext cx="1530" cy="5039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BAFEB581-DBF4-B54C-9A3F-5172946300D4}"/>
              </a:ext>
            </a:extLst>
          </p:cNvPr>
          <p:cNvCxnSpPr>
            <a:cxnSpLocks/>
            <a:stCxn id="114" idx="2"/>
          </p:cNvCxnSpPr>
          <p:nvPr/>
        </p:nvCxnSpPr>
        <p:spPr>
          <a:xfrm>
            <a:off x="3593676" y="3481673"/>
            <a:ext cx="0" cy="43463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32F9ADF0-2DD1-A545-B062-2185A42F223B}"/>
              </a:ext>
            </a:extLst>
          </p:cNvPr>
          <p:cNvCxnSpPr>
            <a:cxnSpLocks/>
            <a:stCxn id="113" idx="2"/>
          </p:cNvCxnSpPr>
          <p:nvPr/>
        </p:nvCxnSpPr>
        <p:spPr>
          <a:xfrm flipH="1">
            <a:off x="1179825" y="3481673"/>
            <a:ext cx="1" cy="4327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4990928" y="3115913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dexamethasone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404777" y="3115913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3947" rIns="33947" rtlCol="0" anchor="ctr"/>
          <a:lstStyle/>
          <a:p>
            <a:pPr lvl="0" algn="ctr">
              <a:defRPr/>
            </a:pPr>
            <a:r>
              <a:rPr lang="en-US" sz="800" dirty="0">
                <a:solidFill>
                  <a:schemeClr val="tx1"/>
                </a:solidFill>
                <a:latin typeface="Calibri" panose="020F0502020204030204"/>
              </a:rPr>
              <a:t> </a:t>
            </a:r>
            <a:r>
              <a:rPr lang="en-US" sz="800" b="1" dirty="0">
                <a:solidFill>
                  <a:schemeClr val="tx1"/>
                </a:solidFill>
              </a:rPr>
              <a:t>Unable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lvl="0"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63228" y="3115913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6478" rIns="56478"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23D58A2A-7884-754A-BA9C-D2E006BC414D}"/>
              </a:ext>
            </a:extLst>
          </p:cNvPr>
          <p:cNvSpPr/>
          <p:nvPr/>
        </p:nvSpPr>
        <p:spPr>
          <a:xfrm>
            <a:off x="2577078" y="3115913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</p:txBody>
      </p:sp>
      <p:graphicFrame>
        <p:nvGraphicFramePr>
          <p:cNvPr id="115" name="Table 114">
            <a:extLst>
              <a:ext uri="{FF2B5EF4-FFF2-40B4-BE49-F238E27FC236}">
                <a16:creationId xmlns:a16="http://schemas.microsoft.com/office/drawing/2014/main" id="{BBDD602B-1EA5-6443-B0B7-FB0527402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330029"/>
              </p:ext>
            </p:extLst>
          </p:nvPr>
        </p:nvGraphicFramePr>
        <p:xfrm>
          <a:off x="163228" y="5243059"/>
          <a:ext cx="4443984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3984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Delayed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using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sp>
        <p:nvSpPr>
          <p:cNvPr id="116" name="TextBox 115">
            <a:extLst>
              <a:ext uri="{FF2B5EF4-FFF2-40B4-BE49-F238E27FC236}">
                <a16:creationId xmlns:a16="http://schemas.microsoft.com/office/drawing/2014/main" id="{2FFD7562-0E8F-4A63-A177-2D984FD4FEF1}"/>
              </a:ext>
            </a:extLst>
          </p:cNvPr>
          <p:cNvSpPr txBox="1"/>
          <p:nvPr/>
        </p:nvSpPr>
        <p:spPr>
          <a:xfrm>
            <a:off x="163228" y="6405799"/>
            <a:ext cx="2196771" cy="2154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800" dirty="0">
                <a:ea typeface="Calibri" panose="020F0502020204030204" pitchFamily="34" charset="0"/>
                <a:cs typeface="Times New Roman" panose="02020603050405020304" pitchFamily="18" charset="0"/>
              </a:rPr>
              <a:t>* IV fosaprepitant or oral aprepitant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7C0809-623E-3BDE-87A4-A3D51FCC7475}"/>
              </a:ext>
            </a:extLst>
          </p:cNvPr>
          <p:cNvSpPr/>
          <p:nvPr/>
        </p:nvSpPr>
        <p:spPr>
          <a:xfrm>
            <a:off x="3314700" y="1797658"/>
            <a:ext cx="2971801" cy="64008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Escalate antiemetic prophylaxis to that  recommended for </a:t>
            </a:r>
            <a:r>
              <a:rPr lang="en-US" sz="800" b="1" dirty="0"/>
              <a:t>MEC</a:t>
            </a:r>
          </a:p>
        </p:txBody>
      </p:sp>
      <p:cxnSp>
        <p:nvCxnSpPr>
          <p:cNvPr id="27" name="Straight Arrow Connector 26"/>
          <p:cNvCxnSpPr>
            <a:stCxn id="21" idx="2"/>
            <a:endCxn id="26" idx="0"/>
          </p:cNvCxnSpPr>
          <p:nvPr/>
        </p:nvCxnSpPr>
        <p:spPr>
          <a:xfrm>
            <a:off x="4800600" y="1374897"/>
            <a:ext cx="1" cy="42276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05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/>
          <p:cNvSpPr/>
          <p:nvPr/>
        </p:nvSpPr>
        <p:spPr>
          <a:xfrm>
            <a:off x="376394" y="3543598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13"/>
              </a:lnSpc>
              <a:defRPr/>
            </a:pPr>
            <a:r>
              <a:rPr lang="en-US" sz="800" b="1" dirty="0">
                <a:solidFill>
                  <a:schemeClr val="tx1"/>
                </a:solidFill>
              </a:rPr>
              <a:t>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algn="ctr">
              <a:lnSpc>
                <a:spcPts val="1113"/>
              </a:lnSpc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676828" y="3543598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977262" y="3543598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dexamethasone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277694" y="3543598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7" rIns="33947" rtlCol="0" anchor="ctr"/>
          <a:lstStyle/>
          <a:p>
            <a:pPr algn="ctr">
              <a:lnSpc>
                <a:spcPts val="1113"/>
              </a:lnSpc>
              <a:defRPr/>
            </a:pP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b="1" dirty="0">
                <a:solidFill>
                  <a:schemeClr val="tx1"/>
                </a:solidFill>
              </a:rPr>
              <a:t>Unable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algn="ctr">
              <a:lnSpc>
                <a:spcPts val="1113"/>
              </a:lnSpc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111350"/>
              </p:ext>
            </p:extLst>
          </p:nvPr>
        </p:nvGraphicFramePr>
        <p:xfrm>
          <a:off x="376394" y="4356976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5HT3RA**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fos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)aprepitant*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058200"/>
              </p:ext>
            </p:extLst>
          </p:nvPr>
        </p:nvGraphicFramePr>
        <p:xfrm>
          <a:off x="2676828" y="4356977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palonosetron</a:t>
                      </a:r>
                      <a:r>
                        <a:rPr lang="en-US" sz="800" dirty="0"/>
                        <a:t> + </a:t>
                      </a:r>
                      <a:r>
                        <a:rPr lang="en-US" sz="800" b="1" dirty="0"/>
                        <a:t>dexamethasone</a:t>
                      </a:r>
                      <a:r>
                        <a:rPr lang="en-US" sz="800" dirty="0"/>
                        <a:t>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412930"/>
              </p:ext>
            </p:extLst>
          </p:nvPr>
        </p:nvGraphicFramePr>
        <p:xfrm>
          <a:off x="4977262" y="4356977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palonosetron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)aprepitant*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883594"/>
              </p:ext>
            </p:extLst>
          </p:nvPr>
        </p:nvGraphicFramePr>
        <p:xfrm>
          <a:off x="7277694" y="4356977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palonosetron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cxnSp>
        <p:nvCxnSpPr>
          <p:cNvPr id="69" name="Elbow Connector 68"/>
          <p:cNvCxnSpPr>
            <a:stCxn id="106" idx="2"/>
            <a:endCxn id="57" idx="0"/>
          </p:cNvCxnSpPr>
          <p:nvPr/>
        </p:nvCxnSpPr>
        <p:spPr>
          <a:xfrm rot="5400000">
            <a:off x="4720133" y="2029333"/>
            <a:ext cx="487558" cy="254097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cxnSpLocks/>
            <a:stCxn id="106" idx="2"/>
            <a:endCxn id="61" idx="0"/>
          </p:cNvCxnSpPr>
          <p:nvPr/>
        </p:nvCxnSpPr>
        <p:spPr>
          <a:xfrm rot="16200000" flipH="1">
            <a:off x="7020566" y="2269872"/>
            <a:ext cx="487558" cy="205989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4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566170"/>
              </p:ext>
            </p:extLst>
          </p:nvPr>
        </p:nvGraphicFramePr>
        <p:xfrm>
          <a:off x="376394" y="5719248"/>
          <a:ext cx="2033195" cy="15955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136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aprepitant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173038" indent="-57150" algn="l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acute phase 5HT3RA was:</a:t>
                      </a:r>
                    </a:p>
                    <a:p>
                      <a:pPr marL="173038" indent="-571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ondansetron or granisetron, use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</a:p>
                    <a:p>
                      <a:pPr marL="173038" indent="-571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800" b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palonosetron,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consider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800" dirty="0"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 acute phase</a:t>
                      </a:r>
                    </a:p>
                  </a:txBody>
                  <a:tcPr marL="32918" marR="32918" marT="33947" marB="339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927764"/>
              </p:ext>
            </p:extLst>
          </p:nvPr>
        </p:nvGraphicFramePr>
        <p:xfrm>
          <a:off x="2676828" y="5719250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 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20945"/>
              </p:ext>
            </p:extLst>
          </p:nvPr>
        </p:nvGraphicFramePr>
        <p:xfrm>
          <a:off x="4977262" y="5719250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aprepitant</a:t>
                      </a:r>
                      <a:endParaRPr lang="en-US" sz="800" dirty="0"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 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228140"/>
              </p:ext>
            </p:extLst>
          </p:nvPr>
        </p:nvGraphicFramePr>
        <p:xfrm>
          <a:off x="7277694" y="5719251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</a:t>
                      </a:r>
                      <a:r>
                        <a:rPr lang="en-US" sz="800" baseline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cxnSp>
        <p:nvCxnSpPr>
          <p:cNvPr id="88" name="Straight Arrow Connector 87"/>
          <p:cNvCxnSpPr>
            <a:stCxn id="57" idx="2"/>
            <a:endCxn id="65" idx="0"/>
          </p:cNvCxnSpPr>
          <p:nvPr/>
        </p:nvCxnSpPr>
        <p:spPr>
          <a:xfrm flipH="1">
            <a:off x="3693425" y="3909358"/>
            <a:ext cx="1" cy="4476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cxnSpLocks/>
            <a:stCxn id="61" idx="2"/>
            <a:endCxn id="68" idx="0"/>
          </p:cNvCxnSpPr>
          <p:nvPr/>
        </p:nvCxnSpPr>
        <p:spPr>
          <a:xfrm flipH="1">
            <a:off x="8294291" y="3909358"/>
            <a:ext cx="1" cy="4476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8" idx="2"/>
            <a:endCxn id="66" idx="0"/>
          </p:cNvCxnSpPr>
          <p:nvPr/>
        </p:nvCxnSpPr>
        <p:spPr>
          <a:xfrm flipH="1">
            <a:off x="5993859" y="3909358"/>
            <a:ext cx="1" cy="4476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cxnSpLocks/>
            <a:stCxn id="68" idx="2"/>
            <a:endCxn id="87" idx="0"/>
          </p:cNvCxnSpPr>
          <p:nvPr/>
        </p:nvCxnSpPr>
        <p:spPr>
          <a:xfrm>
            <a:off x="8294291" y="5179937"/>
            <a:ext cx="0" cy="53931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cxnSpLocks/>
            <a:stCxn id="66" idx="2"/>
            <a:endCxn id="86" idx="0"/>
          </p:cNvCxnSpPr>
          <p:nvPr/>
        </p:nvCxnSpPr>
        <p:spPr>
          <a:xfrm>
            <a:off x="5993859" y="5179937"/>
            <a:ext cx="0" cy="5393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65" idx="2"/>
            <a:endCxn id="85" idx="0"/>
          </p:cNvCxnSpPr>
          <p:nvPr/>
        </p:nvCxnSpPr>
        <p:spPr>
          <a:xfrm>
            <a:off x="3693425" y="5179937"/>
            <a:ext cx="0" cy="5393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cxnSpLocks/>
            <a:stCxn id="62" idx="2"/>
            <a:endCxn id="84" idx="0"/>
          </p:cNvCxnSpPr>
          <p:nvPr/>
        </p:nvCxnSpPr>
        <p:spPr>
          <a:xfrm>
            <a:off x="1392991" y="5179936"/>
            <a:ext cx="0" cy="53931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32F9ADF0-2DD1-A545-B062-2185A42F223B}"/>
              </a:ext>
            </a:extLst>
          </p:cNvPr>
          <p:cNvCxnSpPr>
            <a:cxnSpLocks/>
            <a:stCxn id="54" idx="2"/>
            <a:endCxn id="62" idx="0"/>
          </p:cNvCxnSpPr>
          <p:nvPr/>
        </p:nvCxnSpPr>
        <p:spPr>
          <a:xfrm flipH="1">
            <a:off x="1392991" y="3909358"/>
            <a:ext cx="1" cy="4476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2FFD7562-0E8F-4A63-A177-2D984FD4FEF1}"/>
              </a:ext>
            </a:extLst>
          </p:cNvPr>
          <p:cNvSpPr txBox="1"/>
          <p:nvPr/>
        </p:nvSpPr>
        <p:spPr>
          <a:xfrm>
            <a:off x="3511287" y="7077719"/>
            <a:ext cx="5799602" cy="33855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800" dirty="0">
                <a:ea typeface="Calibri" panose="020F0502020204030204" pitchFamily="34" charset="0"/>
                <a:cs typeface="Times New Roman" panose="02020603050405020304" pitchFamily="18" charset="0"/>
              </a:rPr>
              <a:t>* IV fosaprepitant or oral aprepitant</a:t>
            </a:r>
          </a:p>
          <a:p>
            <a:r>
              <a:rPr lang="en-US" sz="800" dirty="0"/>
              <a:t>**</a:t>
            </a:r>
            <a:r>
              <a:rPr lang="en-CA" sz="800" dirty="0">
                <a:ea typeface="Calibri" panose="020F0502020204030204" pitchFamily="34" charset="0"/>
                <a:cs typeface="Calibri" panose="020F0502020204030204" pitchFamily="34" charset="0"/>
              </a:rPr>
              <a:t>Use palonosetron in the acute phase as the preferred 5HT3RA in patients at high risk of delayed phase CINV</a:t>
            </a:r>
          </a:p>
        </p:txBody>
      </p:sp>
      <p:cxnSp>
        <p:nvCxnSpPr>
          <p:cNvPr id="97" name="Elbow Connector 96"/>
          <p:cNvCxnSpPr>
            <a:cxnSpLocks/>
            <a:stCxn id="106" idx="2"/>
            <a:endCxn id="54" idx="0"/>
          </p:cNvCxnSpPr>
          <p:nvPr/>
        </p:nvCxnSpPr>
        <p:spPr>
          <a:xfrm rot="5400000">
            <a:off x="3569916" y="879116"/>
            <a:ext cx="487558" cy="484140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Elbow Connector 183"/>
          <p:cNvCxnSpPr>
            <a:cxnSpLocks/>
            <a:stCxn id="106" idx="2"/>
            <a:endCxn id="58" idx="0"/>
          </p:cNvCxnSpPr>
          <p:nvPr/>
        </p:nvCxnSpPr>
        <p:spPr>
          <a:xfrm rot="5400000">
            <a:off x="5870350" y="3179550"/>
            <a:ext cx="487558" cy="24053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4512496D-078A-17CB-E253-715F4B0810C6}"/>
              </a:ext>
            </a:extLst>
          </p:cNvPr>
          <p:cNvSpPr/>
          <p:nvPr/>
        </p:nvSpPr>
        <p:spPr>
          <a:xfrm>
            <a:off x="3314700" y="400110"/>
            <a:ext cx="2971800" cy="640080"/>
          </a:xfrm>
          <a:prstGeom prst="rect">
            <a:avLst/>
          </a:prstGeom>
          <a:solidFill>
            <a:srgbClr val="72B831"/>
          </a:solidFill>
          <a:ln>
            <a:solidFill>
              <a:srgbClr val="52862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cs typeface="Arial" panose="020B0604020202020204" pitchFamily="34" charset="0"/>
              </a:rPr>
              <a:t>Patients receiving low emetogenic chemotherapy who experienced breakthrough CINV in a previous chemotherapy block</a:t>
            </a:r>
            <a:endParaRPr lang="en-US" sz="1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601200" cy="400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Prevention of Refractory CINV: Low Emetogenic Chemotherapy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A8516E2-0FB9-FC34-FED8-00BCCA0E3E95}"/>
              </a:ext>
            </a:extLst>
          </p:cNvPr>
          <p:cNvSpPr txBox="1"/>
          <p:nvPr/>
        </p:nvSpPr>
        <p:spPr>
          <a:xfrm>
            <a:off x="2903729" y="2146631"/>
            <a:ext cx="607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Yes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4692AE1-8AD8-7EE2-C755-FF8A0D6A6BBA}"/>
              </a:ext>
            </a:extLst>
          </p:cNvPr>
          <p:cNvSpPr txBox="1"/>
          <p:nvPr/>
        </p:nvSpPr>
        <p:spPr>
          <a:xfrm>
            <a:off x="6234398" y="2158668"/>
            <a:ext cx="827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70FACE0-F07E-CE81-E3DD-FDD740333987}"/>
              </a:ext>
            </a:extLst>
          </p:cNvPr>
          <p:cNvSpPr/>
          <p:nvPr/>
        </p:nvSpPr>
        <p:spPr>
          <a:xfrm>
            <a:off x="2269523" y="2507400"/>
            <a:ext cx="2194560" cy="5486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Continue to use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CPG-consistent </a:t>
            </a:r>
            <a:r>
              <a:rPr lang="en-US" sz="800" b="1" dirty="0" err="1">
                <a:solidFill>
                  <a:schemeClr val="tx1"/>
                </a:solidFill>
                <a:cs typeface="Arial" panose="020B0604020202020204" pitchFamily="34" charset="0"/>
              </a:rPr>
              <a:t>antiemetics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 for prophylaxis that controlled breakthrough CINV in previous block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323E2B18-1591-991E-1E04-2678FE6D2DEC}"/>
              </a:ext>
            </a:extLst>
          </p:cNvPr>
          <p:cNvSpPr/>
          <p:nvPr/>
        </p:nvSpPr>
        <p:spPr>
          <a:xfrm>
            <a:off x="5137118" y="2507400"/>
            <a:ext cx="2194560" cy="5486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Escalate antiemetic prophylaxis to that  recommended for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HEC</a:t>
            </a:r>
          </a:p>
        </p:txBody>
      </p:sp>
      <p:cxnSp>
        <p:nvCxnSpPr>
          <p:cNvPr id="107" name="Straight Arrow Connector 62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109" idx="2"/>
            <a:endCxn id="105" idx="0"/>
          </p:cNvCxnSpPr>
          <p:nvPr/>
        </p:nvCxnSpPr>
        <p:spPr>
          <a:xfrm rot="5400000">
            <a:off x="3737817" y="1444617"/>
            <a:ext cx="691770" cy="143379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63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109" idx="2"/>
            <a:endCxn id="106" idx="0"/>
          </p:cNvCxnSpPr>
          <p:nvPr/>
        </p:nvCxnSpPr>
        <p:spPr>
          <a:xfrm rot="16200000" flipH="1">
            <a:off x="5171614" y="1444616"/>
            <a:ext cx="691770" cy="143379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F77A5897-DF17-4088-32E4-45315AF76B37}"/>
              </a:ext>
            </a:extLst>
          </p:cNvPr>
          <p:cNvSpPr/>
          <p:nvPr/>
        </p:nvSpPr>
        <p:spPr>
          <a:xfrm>
            <a:off x="3314700" y="1358430"/>
            <a:ext cx="29718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CINV control achieved with breakthrough </a:t>
            </a:r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intervention</a:t>
            </a:r>
          </a:p>
          <a:p>
            <a:pPr algn="ctr"/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 </a:t>
            </a: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previous chemotherapy block?</a:t>
            </a:r>
          </a:p>
        </p:txBody>
      </p:sp>
      <p:cxnSp>
        <p:nvCxnSpPr>
          <p:cNvPr id="110" name="Straight Arrow Connector 62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67" idx="2"/>
            <a:endCxn id="109" idx="0"/>
          </p:cNvCxnSpPr>
          <p:nvPr/>
        </p:nvCxnSpPr>
        <p:spPr>
          <a:xfrm>
            <a:off x="4800600" y="1040190"/>
            <a:ext cx="0" cy="3182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92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F44F9BB-3C7D-89FC-F798-A615346B6470}"/>
              </a:ext>
            </a:extLst>
          </p:cNvPr>
          <p:cNvSpPr/>
          <p:nvPr/>
        </p:nvSpPr>
        <p:spPr>
          <a:xfrm>
            <a:off x="3314700" y="650593"/>
            <a:ext cx="2971800" cy="640080"/>
          </a:xfrm>
          <a:prstGeom prst="rect">
            <a:avLst/>
          </a:prstGeom>
          <a:solidFill>
            <a:srgbClr val="EF9400"/>
          </a:solidFill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Patients receiving moderately emetogenic chemotherapy who experience breakthrough CINV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601199" cy="469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Management of Breakthrough CINV: Moderately Emetogenic Chemotherapy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76394" y="297940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13"/>
              </a:lnSpc>
              <a:defRPr/>
            </a:pPr>
            <a:r>
              <a:rPr lang="en-US" sz="800" b="1" dirty="0">
                <a:solidFill>
                  <a:schemeClr val="tx1"/>
                </a:solidFill>
              </a:rPr>
              <a:t>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algn="ctr">
              <a:lnSpc>
                <a:spcPts val="1113"/>
              </a:lnSpc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676828" y="297940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977262" y="297940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Unable to receive 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</a:rPr>
              <a:t>dexamethasone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277694" y="2979409"/>
            <a:ext cx="203319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7" rIns="33947" rtlCol="0" anchor="ctr"/>
          <a:lstStyle/>
          <a:p>
            <a:pPr algn="ctr">
              <a:lnSpc>
                <a:spcPts val="1113"/>
              </a:lnSpc>
              <a:defRPr/>
            </a:pP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b="1" dirty="0">
                <a:solidFill>
                  <a:schemeClr val="tx1"/>
                </a:solidFill>
              </a:rPr>
              <a:t>Unable to receive (</a:t>
            </a:r>
            <a:r>
              <a:rPr lang="en-US" sz="800" b="1" dirty="0" err="1">
                <a:solidFill>
                  <a:schemeClr val="tx1"/>
                </a:solidFill>
              </a:rPr>
              <a:t>fos</a:t>
            </a:r>
            <a:r>
              <a:rPr lang="en-US" sz="800" b="1" dirty="0">
                <a:solidFill>
                  <a:schemeClr val="tx1"/>
                </a:solidFill>
              </a:rPr>
              <a:t>)aprepitant*</a:t>
            </a:r>
          </a:p>
          <a:p>
            <a:pPr algn="ctr">
              <a:lnSpc>
                <a:spcPts val="1113"/>
              </a:lnSpc>
              <a:defRPr/>
            </a:pPr>
            <a:r>
              <a:rPr lang="en-US" sz="800" b="1" dirty="0">
                <a:solidFill>
                  <a:schemeClr val="tx1"/>
                </a:solidFill>
              </a:rPr>
              <a:t>+ dexamethasone</a:t>
            </a:r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629697"/>
              </p:ext>
            </p:extLst>
          </p:nvPr>
        </p:nvGraphicFramePr>
        <p:xfrm>
          <a:off x="376394" y="3792787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5HT3RA**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fos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)aprepitant*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28017"/>
              </p:ext>
            </p:extLst>
          </p:nvPr>
        </p:nvGraphicFramePr>
        <p:xfrm>
          <a:off x="2676828" y="3792788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palonosetron</a:t>
                      </a:r>
                      <a:r>
                        <a:rPr lang="en-US" sz="800" dirty="0"/>
                        <a:t> + </a:t>
                      </a:r>
                      <a:r>
                        <a:rPr lang="en-US" sz="800" b="1" dirty="0"/>
                        <a:t>dexamethasone</a:t>
                      </a:r>
                      <a:r>
                        <a:rPr lang="en-US" sz="800" dirty="0"/>
                        <a:t> 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048406"/>
              </p:ext>
            </p:extLst>
          </p:nvPr>
        </p:nvGraphicFramePr>
        <p:xfrm>
          <a:off x="4977262" y="3792788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palonosetron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fos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)aprepitant*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6371"/>
              </p:ext>
            </p:extLst>
          </p:nvPr>
        </p:nvGraphicFramePr>
        <p:xfrm>
          <a:off x="7277694" y="3792788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Acute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palonosetron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 adding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cxnSp>
        <p:nvCxnSpPr>
          <p:cNvPr id="46" name="Elbow Connector 45"/>
          <p:cNvCxnSpPr>
            <a:stCxn id="29" idx="2"/>
            <a:endCxn id="39" idx="0"/>
          </p:cNvCxnSpPr>
          <p:nvPr/>
        </p:nvCxnSpPr>
        <p:spPr>
          <a:xfrm rot="5400000">
            <a:off x="3953954" y="2132761"/>
            <a:ext cx="586121" cy="110717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cxnSpLocks/>
            <a:stCxn id="29" idx="2"/>
            <a:endCxn id="41" idx="0"/>
          </p:cNvCxnSpPr>
          <p:nvPr/>
        </p:nvCxnSpPr>
        <p:spPr>
          <a:xfrm rot="16200000" flipH="1">
            <a:off x="6254386" y="939502"/>
            <a:ext cx="586121" cy="349369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529674"/>
              </p:ext>
            </p:extLst>
          </p:nvPr>
        </p:nvGraphicFramePr>
        <p:xfrm>
          <a:off x="376394" y="5155059"/>
          <a:ext cx="2033195" cy="15955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1366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aprepitant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marL="173038" indent="-57150" algn="l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acute phase 5HT3RA was:</a:t>
                      </a:r>
                    </a:p>
                    <a:p>
                      <a:pPr marL="173038" indent="-571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ondansetron or granisetron, use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</a:p>
                    <a:p>
                      <a:pPr marL="173038" indent="-571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800" b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palonosetron,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consider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800" dirty="0"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 acute phase</a:t>
                      </a:r>
                    </a:p>
                  </a:txBody>
                  <a:tcPr marL="32918" marR="32918" marT="33947" marB="339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41327"/>
              </p:ext>
            </p:extLst>
          </p:nvPr>
        </p:nvGraphicFramePr>
        <p:xfrm>
          <a:off x="2676828" y="5155061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dexamethasone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 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566191"/>
              </p:ext>
            </p:extLst>
          </p:nvPr>
        </p:nvGraphicFramePr>
        <p:xfrm>
          <a:off x="4977262" y="5155061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 aprepitant</a:t>
                      </a:r>
                      <a:endParaRPr lang="en-US" sz="800" dirty="0"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lang="en-U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 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754836"/>
              </p:ext>
            </p:extLst>
          </p:nvPr>
        </p:nvGraphicFramePr>
        <p:xfrm>
          <a:off x="7277694" y="5155062"/>
          <a:ext cx="2033195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3195">
                  <a:extLst>
                    <a:ext uri="{9D8B030D-6E8A-4147-A177-3AD203B41FA5}">
                      <a16:colId xmlns:a16="http://schemas.microsoft.com/office/drawing/2014/main" val="5127507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CA" sz="800" b="1" dirty="0"/>
                        <a:t>Delayed Phase</a:t>
                      </a:r>
                      <a:endParaRPr lang="en-US" sz="800" b="1" dirty="0"/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0569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</a:t>
                      </a:r>
                      <a:r>
                        <a:rPr lang="en-US" sz="800" b="1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olanzapine</a:t>
                      </a:r>
                      <a:r>
                        <a:rPr lang="en-US" sz="800" b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started in the</a:t>
                      </a:r>
                      <a:r>
                        <a:rPr lang="en-US" sz="800" baseline="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acute phase</a:t>
                      </a:r>
                    </a:p>
                  </a:txBody>
                  <a:tcPr marL="67894" marR="67894" marT="33947" marB="339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936400"/>
                  </a:ext>
                </a:extLst>
              </a:tr>
            </a:tbl>
          </a:graphicData>
        </a:graphic>
      </p:graphicFrame>
      <p:cxnSp>
        <p:nvCxnSpPr>
          <p:cNvPr id="52" name="Straight Arrow Connector 51"/>
          <p:cNvCxnSpPr>
            <a:stCxn id="39" idx="2"/>
            <a:endCxn id="43" idx="0"/>
          </p:cNvCxnSpPr>
          <p:nvPr/>
        </p:nvCxnSpPr>
        <p:spPr>
          <a:xfrm flipH="1">
            <a:off x="3693425" y="3345169"/>
            <a:ext cx="1" cy="4476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cxnSpLocks/>
            <a:stCxn id="41" idx="2"/>
            <a:endCxn id="45" idx="0"/>
          </p:cNvCxnSpPr>
          <p:nvPr/>
        </p:nvCxnSpPr>
        <p:spPr>
          <a:xfrm flipH="1">
            <a:off x="8294291" y="3345169"/>
            <a:ext cx="1" cy="4476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0" idx="2"/>
            <a:endCxn id="44" idx="0"/>
          </p:cNvCxnSpPr>
          <p:nvPr/>
        </p:nvCxnSpPr>
        <p:spPr>
          <a:xfrm flipH="1">
            <a:off x="5993859" y="3345169"/>
            <a:ext cx="1" cy="4476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cxnSpLocks/>
            <a:stCxn id="45" idx="2"/>
            <a:endCxn id="51" idx="0"/>
          </p:cNvCxnSpPr>
          <p:nvPr/>
        </p:nvCxnSpPr>
        <p:spPr>
          <a:xfrm>
            <a:off x="8294291" y="4615748"/>
            <a:ext cx="0" cy="53931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cxnSpLocks/>
            <a:stCxn id="44" idx="2"/>
            <a:endCxn id="50" idx="0"/>
          </p:cNvCxnSpPr>
          <p:nvPr/>
        </p:nvCxnSpPr>
        <p:spPr>
          <a:xfrm>
            <a:off x="5993859" y="4615748"/>
            <a:ext cx="0" cy="5393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3" idx="2"/>
            <a:endCxn id="49" idx="0"/>
          </p:cNvCxnSpPr>
          <p:nvPr/>
        </p:nvCxnSpPr>
        <p:spPr>
          <a:xfrm>
            <a:off x="3693425" y="4615748"/>
            <a:ext cx="0" cy="5393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cxnSpLocks/>
            <a:stCxn id="42" idx="2"/>
            <a:endCxn id="48" idx="0"/>
          </p:cNvCxnSpPr>
          <p:nvPr/>
        </p:nvCxnSpPr>
        <p:spPr>
          <a:xfrm>
            <a:off x="1392991" y="4615747"/>
            <a:ext cx="0" cy="53931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32F9ADF0-2DD1-A545-B062-2185A42F223B}"/>
              </a:ext>
            </a:extLst>
          </p:cNvPr>
          <p:cNvCxnSpPr>
            <a:cxnSpLocks/>
            <a:stCxn id="38" idx="2"/>
            <a:endCxn id="42" idx="0"/>
          </p:cNvCxnSpPr>
          <p:nvPr/>
        </p:nvCxnSpPr>
        <p:spPr>
          <a:xfrm flipH="1">
            <a:off x="1392991" y="3345169"/>
            <a:ext cx="1" cy="44761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FFD7562-0E8F-4A63-A177-2D984FD4FEF1}"/>
              </a:ext>
            </a:extLst>
          </p:cNvPr>
          <p:cNvSpPr txBox="1"/>
          <p:nvPr/>
        </p:nvSpPr>
        <p:spPr>
          <a:xfrm>
            <a:off x="3511287" y="6513530"/>
            <a:ext cx="5799602" cy="33855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800" dirty="0">
                <a:ea typeface="Calibri" panose="020F0502020204030204" pitchFamily="34" charset="0"/>
                <a:cs typeface="Times New Roman" panose="02020603050405020304" pitchFamily="18" charset="0"/>
              </a:rPr>
              <a:t>* IV fosaprepitant or oral aprepitant</a:t>
            </a:r>
          </a:p>
          <a:p>
            <a:r>
              <a:rPr lang="en-US" sz="800" dirty="0"/>
              <a:t>**</a:t>
            </a:r>
            <a:r>
              <a:rPr lang="en-CA" sz="800" dirty="0">
                <a:ea typeface="Calibri" panose="020F0502020204030204" pitchFamily="34" charset="0"/>
                <a:cs typeface="Calibri" panose="020F0502020204030204" pitchFamily="34" charset="0"/>
              </a:rPr>
              <a:t>Use palonosetron in the acute phase as the preferred 5HT3RA in patients at high risk of delayed phase CINV</a:t>
            </a:r>
          </a:p>
        </p:txBody>
      </p:sp>
      <p:cxnSp>
        <p:nvCxnSpPr>
          <p:cNvPr id="61" name="Elbow Connector 60"/>
          <p:cNvCxnSpPr>
            <a:cxnSpLocks/>
            <a:stCxn id="29" idx="2"/>
            <a:endCxn id="38" idx="0"/>
          </p:cNvCxnSpPr>
          <p:nvPr/>
        </p:nvCxnSpPr>
        <p:spPr>
          <a:xfrm rot="5400000">
            <a:off x="2803737" y="982544"/>
            <a:ext cx="586121" cy="340760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cxnSpLocks/>
            <a:stCxn id="29" idx="2"/>
            <a:endCxn id="40" idx="0"/>
          </p:cNvCxnSpPr>
          <p:nvPr/>
        </p:nvCxnSpPr>
        <p:spPr>
          <a:xfrm rot="16200000" flipH="1">
            <a:off x="5104170" y="2089718"/>
            <a:ext cx="586121" cy="119325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067C0809-623E-3BDE-87A4-A3D51FCC7475}"/>
              </a:ext>
            </a:extLst>
          </p:cNvPr>
          <p:cNvSpPr/>
          <p:nvPr/>
        </p:nvSpPr>
        <p:spPr>
          <a:xfrm>
            <a:off x="3314700" y="1753208"/>
            <a:ext cx="2971801" cy="64008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Escalate antiemetic prophylaxis to that  recommended for </a:t>
            </a:r>
            <a:r>
              <a:rPr lang="en-US" sz="800" b="1" dirty="0"/>
              <a:t>HEC</a:t>
            </a:r>
          </a:p>
        </p:txBody>
      </p:sp>
      <p:cxnSp>
        <p:nvCxnSpPr>
          <p:cNvPr id="30" name="Straight Arrow Connector 29"/>
          <p:cNvCxnSpPr>
            <a:stCxn id="21" idx="2"/>
            <a:endCxn id="29" idx="0"/>
          </p:cNvCxnSpPr>
          <p:nvPr/>
        </p:nvCxnSpPr>
        <p:spPr>
          <a:xfrm>
            <a:off x="4800600" y="1290673"/>
            <a:ext cx="1" cy="4625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54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601200" cy="400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Prevention of Refractory CINV: Moderately Emetogenic Chemotherapy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512496D-078A-17CB-E253-715F4B0810C6}"/>
              </a:ext>
            </a:extLst>
          </p:cNvPr>
          <p:cNvSpPr/>
          <p:nvPr/>
        </p:nvSpPr>
        <p:spPr>
          <a:xfrm>
            <a:off x="3340677" y="639467"/>
            <a:ext cx="2971800" cy="640080"/>
          </a:xfrm>
          <a:prstGeom prst="rect">
            <a:avLst/>
          </a:prstGeom>
          <a:solidFill>
            <a:srgbClr val="EF94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cs typeface="Arial" panose="020B0604020202020204" pitchFamily="34" charset="0"/>
              </a:rPr>
              <a:t>Patients receiving moderately emetogenic chemotherapy who experienced breakthrough CINV in a previous chemotherapy block</a:t>
            </a:r>
            <a:endParaRPr lang="en-US" sz="1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A8516E2-0FB9-FC34-FED8-00BCCA0E3E95}"/>
              </a:ext>
            </a:extLst>
          </p:cNvPr>
          <p:cNvSpPr txBox="1"/>
          <p:nvPr/>
        </p:nvSpPr>
        <p:spPr>
          <a:xfrm>
            <a:off x="2847183" y="2421097"/>
            <a:ext cx="607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4692AE1-8AD8-7EE2-C755-FF8A0D6A6BBA}"/>
              </a:ext>
            </a:extLst>
          </p:cNvPr>
          <p:cNvSpPr txBox="1"/>
          <p:nvPr/>
        </p:nvSpPr>
        <p:spPr>
          <a:xfrm>
            <a:off x="6357445" y="2421097"/>
            <a:ext cx="827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70FACE0-F07E-CE81-E3DD-FDD740333987}"/>
              </a:ext>
            </a:extLst>
          </p:cNvPr>
          <p:cNvSpPr/>
          <p:nvPr/>
        </p:nvSpPr>
        <p:spPr>
          <a:xfrm>
            <a:off x="2295500" y="2803907"/>
            <a:ext cx="219456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Continue to use CPG-consistent </a:t>
            </a:r>
            <a:r>
              <a:rPr lang="en-US" sz="800" b="1" dirty="0" err="1">
                <a:solidFill>
                  <a:schemeClr val="tx1"/>
                </a:solidFill>
                <a:cs typeface="Arial" panose="020B0604020202020204" pitchFamily="34" charset="0"/>
              </a:rPr>
              <a:t>antiemetics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 for prophylaxis that controlled breakthrough CINV in previous block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23E2B18-1591-991E-1E04-2678FE6D2DEC}"/>
              </a:ext>
            </a:extLst>
          </p:cNvPr>
          <p:cNvSpPr/>
          <p:nvPr/>
        </p:nvSpPr>
        <p:spPr>
          <a:xfrm>
            <a:off x="5163095" y="2803905"/>
            <a:ext cx="219456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Consider addition of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(</a:t>
            </a:r>
            <a:r>
              <a:rPr lang="en-US" sz="800" b="1" dirty="0" err="1">
                <a:solidFill>
                  <a:schemeClr val="tx1"/>
                </a:solidFill>
                <a:cs typeface="Arial" panose="020B0604020202020204" pitchFamily="34" charset="0"/>
              </a:rPr>
              <a:t>fos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)aprepitant/ dexamethasone/olanzapine </a:t>
            </a: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if not</a:t>
            </a:r>
          </a:p>
          <a:p>
            <a:pPr marL="174625" lvl="1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already receiving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Consider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CINV-focused dietary counselling or yoga</a:t>
            </a:r>
          </a:p>
        </p:txBody>
      </p:sp>
      <p:cxnSp>
        <p:nvCxnSpPr>
          <p:cNvPr id="44" name="Straight Arrow Connector 62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46" idx="2"/>
            <a:endCxn id="42" idx="0"/>
          </p:cNvCxnSpPr>
          <p:nvPr/>
        </p:nvCxnSpPr>
        <p:spPr>
          <a:xfrm rot="5400000">
            <a:off x="3763794" y="1741124"/>
            <a:ext cx="691770" cy="143379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63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46" idx="2"/>
            <a:endCxn id="43" idx="0"/>
          </p:cNvCxnSpPr>
          <p:nvPr/>
        </p:nvCxnSpPr>
        <p:spPr>
          <a:xfrm rot="16200000" flipH="1">
            <a:off x="5197592" y="1741122"/>
            <a:ext cx="691768" cy="143379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F77A5897-DF17-4088-32E4-45315AF76B37}"/>
              </a:ext>
            </a:extLst>
          </p:cNvPr>
          <p:cNvSpPr/>
          <p:nvPr/>
        </p:nvSpPr>
        <p:spPr>
          <a:xfrm>
            <a:off x="3340677" y="1654937"/>
            <a:ext cx="29718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CINV control achieved with breakthrough </a:t>
            </a:r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intervention</a:t>
            </a:r>
          </a:p>
          <a:p>
            <a:pPr algn="ctr"/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 </a:t>
            </a: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previous chemotherapy block?</a:t>
            </a:r>
          </a:p>
        </p:txBody>
      </p:sp>
      <p:cxnSp>
        <p:nvCxnSpPr>
          <p:cNvPr id="47" name="Straight Arrow Connector 62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39" idx="2"/>
            <a:endCxn id="46" idx="0"/>
          </p:cNvCxnSpPr>
          <p:nvPr/>
        </p:nvCxnSpPr>
        <p:spPr>
          <a:xfrm>
            <a:off x="4826577" y="1279547"/>
            <a:ext cx="0" cy="37539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15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6F5607-7C0F-574A-3D10-75E0A17C7864}"/>
              </a:ext>
            </a:extLst>
          </p:cNvPr>
          <p:cNvSpPr/>
          <p:nvPr/>
        </p:nvSpPr>
        <p:spPr>
          <a:xfrm>
            <a:off x="3259078" y="1850788"/>
            <a:ext cx="2971800" cy="1427713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73152" rIns="73152" rtlCol="0" anchor="ctr"/>
          <a:lstStyle/>
          <a:p>
            <a:pPr marL="187950" indent="-185411" algn="ctr"/>
            <a:r>
              <a:rPr lang="en-US" sz="800" dirty="0"/>
              <a:t>Consider one or more of the following: </a:t>
            </a:r>
          </a:p>
          <a:p>
            <a:pPr marL="187950" indent="-185411" algn="ctr"/>
            <a:endParaRPr lang="en-US" sz="800" dirty="0"/>
          </a:p>
          <a:p>
            <a:pPr marL="187950" indent="-185411">
              <a:buFont typeface="Arial" panose="020B0604020202020204" pitchFamily="34" charset="0"/>
              <a:buChar char="•"/>
            </a:pPr>
            <a:r>
              <a:rPr lang="en-US" sz="800" dirty="0"/>
              <a:t>Switch to ondansetron/ granisetron to </a:t>
            </a:r>
            <a:r>
              <a:rPr lang="en-US" sz="800" b="1" dirty="0"/>
              <a:t>palonosetron</a:t>
            </a:r>
          </a:p>
          <a:p>
            <a:pPr marL="187950" indent="-185411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187950" indent="-185411">
              <a:buFont typeface="Arial" panose="020B0604020202020204" pitchFamily="34" charset="0"/>
              <a:buChar char="•"/>
            </a:pPr>
            <a:r>
              <a:rPr lang="en-US" sz="800" dirty="0"/>
              <a:t>Consider addition </a:t>
            </a:r>
            <a:r>
              <a:rPr lang="en-US" sz="800" b="1" dirty="0"/>
              <a:t>of (</a:t>
            </a:r>
            <a:r>
              <a:rPr lang="en-US" sz="800" b="1" dirty="0" err="1"/>
              <a:t>fos</a:t>
            </a:r>
            <a:r>
              <a:rPr lang="en-US" sz="800" b="1" dirty="0"/>
              <a:t>)aprepitant/dexamethasone/ olanzapine </a:t>
            </a:r>
            <a:r>
              <a:rPr lang="en-US" sz="800" dirty="0"/>
              <a:t>if not already receiving</a:t>
            </a:r>
          </a:p>
          <a:p>
            <a:pPr marL="187950" indent="-185411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187950" indent="-185411">
              <a:buFont typeface="Arial" panose="020B0604020202020204" pitchFamily="34" charset="0"/>
              <a:buChar char="•"/>
            </a:pPr>
            <a:r>
              <a:rPr lang="en-US" sz="800" dirty="0"/>
              <a:t>Consider </a:t>
            </a:r>
            <a:r>
              <a:rPr lang="en-US" sz="800" b="1" dirty="0"/>
              <a:t>metoclopramide</a:t>
            </a:r>
            <a:r>
              <a:rPr lang="en-US" sz="800" dirty="0"/>
              <a:t> in patients unable to receive olanzapine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43F95C-5CBF-020E-83F6-F1FBBA06BC83}"/>
              </a:ext>
            </a:extLst>
          </p:cNvPr>
          <p:cNvSpPr/>
          <p:nvPr/>
        </p:nvSpPr>
        <p:spPr>
          <a:xfrm>
            <a:off x="3259078" y="638347"/>
            <a:ext cx="2971800" cy="64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Patients receiving highly emetogenic chemotherapy who experience breakthrough CINV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601199" cy="469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Management of Breakthrough CINV: Highly Emetogenic Chemotherapy</a:t>
            </a:r>
          </a:p>
        </p:txBody>
      </p:sp>
      <p:cxnSp>
        <p:nvCxnSpPr>
          <p:cNvPr id="13" name="Straight Arrow Connector 12"/>
          <p:cNvCxnSpPr>
            <a:stCxn id="3" idx="2"/>
            <a:endCxn id="2" idx="0"/>
          </p:cNvCxnSpPr>
          <p:nvPr/>
        </p:nvCxnSpPr>
        <p:spPr>
          <a:xfrm>
            <a:off x="4744978" y="1278427"/>
            <a:ext cx="0" cy="57236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9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0" y="1"/>
            <a:ext cx="9601200" cy="400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Prevention of Refractory CINV: Highly Emetogenic Chemotherapy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12496D-078A-17CB-E253-715F4B0810C6}"/>
              </a:ext>
            </a:extLst>
          </p:cNvPr>
          <p:cNvSpPr/>
          <p:nvPr/>
        </p:nvSpPr>
        <p:spPr>
          <a:xfrm>
            <a:off x="3331588" y="634478"/>
            <a:ext cx="2971800" cy="64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cs typeface="Arial" panose="020B0604020202020204" pitchFamily="34" charset="0"/>
              </a:rPr>
              <a:t>Patients receiving highly emetogenic chemotherapy who experienced breakthrough CINV in a previous chemotherapy block</a:t>
            </a:r>
            <a:endParaRPr lang="en-US" sz="1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A8516E2-0FB9-FC34-FED8-00BCCA0E3E95}"/>
              </a:ext>
            </a:extLst>
          </p:cNvPr>
          <p:cNvSpPr txBox="1"/>
          <p:nvPr/>
        </p:nvSpPr>
        <p:spPr>
          <a:xfrm>
            <a:off x="2838094" y="2358958"/>
            <a:ext cx="607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692AE1-8AD8-7EE2-C755-FF8A0D6A6BBA}"/>
              </a:ext>
            </a:extLst>
          </p:cNvPr>
          <p:cNvSpPr txBox="1"/>
          <p:nvPr/>
        </p:nvSpPr>
        <p:spPr>
          <a:xfrm>
            <a:off x="6348356" y="2358958"/>
            <a:ext cx="827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70FACE0-F07E-CE81-E3DD-FDD740333987}"/>
              </a:ext>
            </a:extLst>
          </p:cNvPr>
          <p:cNvSpPr/>
          <p:nvPr/>
        </p:nvSpPr>
        <p:spPr>
          <a:xfrm>
            <a:off x="2286411" y="2741768"/>
            <a:ext cx="2194560" cy="914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Continue to use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CPG-consistent </a:t>
            </a:r>
            <a:r>
              <a:rPr lang="en-US" sz="800" b="1" dirty="0" err="1">
                <a:solidFill>
                  <a:schemeClr val="tx1"/>
                </a:solidFill>
                <a:cs typeface="Arial" panose="020B0604020202020204" pitchFamily="34" charset="0"/>
              </a:rPr>
              <a:t>antiemetics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 for prophylaxis that controlled breakthrough CINV in previous block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23E2B18-1591-991E-1E04-2678FE6D2DEC}"/>
              </a:ext>
            </a:extLst>
          </p:cNvPr>
          <p:cNvSpPr/>
          <p:nvPr/>
        </p:nvSpPr>
        <p:spPr>
          <a:xfrm>
            <a:off x="5154006" y="2741766"/>
            <a:ext cx="2194560" cy="914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Consider addition of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(</a:t>
            </a:r>
            <a:r>
              <a:rPr lang="en-US" sz="800" b="1" dirty="0" err="1">
                <a:solidFill>
                  <a:schemeClr val="tx1"/>
                </a:solidFill>
                <a:cs typeface="Arial" panose="020B0604020202020204" pitchFamily="34" charset="0"/>
              </a:rPr>
              <a:t>fos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)aprepitant/ dexamethasone/olanzapine </a:t>
            </a: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if not</a:t>
            </a:r>
          </a:p>
          <a:p>
            <a:pPr marL="174625" lvl="1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already receiving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Consider </a:t>
            </a:r>
            <a:r>
              <a:rPr lang="en-US" sz="800" b="1" dirty="0">
                <a:solidFill>
                  <a:schemeClr val="tx1"/>
                </a:solidFill>
                <a:cs typeface="Arial" panose="020B0604020202020204" pitchFamily="34" charset="0"/>
              </a:rPr>
              <a:t>CINV-focused dietary counselling or yoga</a:t>
            </a:r>
          </a:p>
        </p:txBody>
      </p:sp>
      <p:cxnSp>
        <p:nvCxnSpPr>
          <p:cNvPr id="28" name="Straight Arrow Connector 62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30" idx="2"/>
            <a:endCxn id="26" idx="0"/>
          </p:cNvCxnSpPr>
          <p:nvPr/>
        </p:nvCxnSpPr>
        <p:spPr>
          <a:xfrm rot="5400000">
            <a:off x="3754705" y="1678985"/>
            <a:ext cx="691770" cy="143379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63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30" idx="2"/>
            <a:endCxn id="27" idx="0"/>
          </p:cNvCxnSpPr>
          <p:nvPr/>
        </p:nvCxnSpPr>
        <p:spPr>
          <a:xfrm rot="16200000" flipH="1">
            <a:off x="5188503" y="1678983"/>
            <a:ext cx="691768" cy="143379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F77A5897-DF17-4088-32E4-45315AF76B37}"/>
              </a:ext>
            </a:extLst>
          </p:cNvPr>
          <p:cNvSpPr/>
          <p:nvPr/>
        </p:nvSpPr>
        <p:spPr>
          <a:xfrm>
            <a:off x="3331588" y="1592798"/>
            <a:ext cx="2971800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CINV control achieved with breakthrough </a:t>
            </a:r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intervention</a:t>
            </a:r>
          </a:p>
          <a:p>
            <a:pPr algn="ctr"/>
            <a:r>
              <a:rPr lang="en-US" sz="800" dirty="0" smtClean="0">
                <a:solidFill>
                  <a:schemeClr val="tx1"/>
                </a:solidFill>
                <a:cs typeface="Arial" panose="020B0604020202020204" pitchFamily="34" charset="0"/>
              </a:rPr>
              <a:t>in </a:t>
            </a:r>
            <a:r>
              <a:rPr lang="en-US" sz="800" dirty="0">
                <a:solidFill>
                  <a:schemeClr val="tx1"/>
                </a:solidFill>
                <a:cs typeface="Arial" panose="020B0604020202020204" pitchFamily="34" charset="0"/>
              </a:rPr>
              <a:t>previous chemotherapy block?</a:t>
            </a:r>
          </a:p>
        </p:txBody>
      </p:sp>
      <p:cxnSp>
        <p:nvCxnSpPr>
          <p:cNvPr id="31" name="Straight Arrow Connector 62">
            <a:extLst>
              <a:ext uri="{FF2B5EF4-FFF2-40B4-BE49-F238E27FC236}">
                <a16:creationId xmlns:a16="http://schemas.microsoft.com/office/drawing/2014/main" id="{EA54027C-4BB9-E5F5-5FAC-D194B715CBCA}"/>
              </a:ext>
            </a:extLst>
          </p:cNvPr>
          <p:cNvCxnSpPr>
            <a:cxnSpLocks/>
            <a:stCxn id="23" idx="2"/>
            <a:endCxn id="30" idx="0"/>
          </p:cNvCxnSpPr>
          <p:nvPr/>
        </p:nvCxnSpPr>
        <p:spPr>
          <a:xfrm>
            <a:off x="4817488" y="1274558"/>
            <a:ext cx="0" cy="3182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29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0506C4-624C-AD38-A7DE-7949DAC5CE43}"/>
              </a:ext>
            </a:extLst>
          </p:cNvPr>
          <p:cNvSpPr/>
          <p:nvPr/>
        </p:nvSpPr>
        <p:spPr>
          <a:xfrm>
            <a:off x="1" y="183200"/>
            <a:ext cx="9601199" cy="4254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Management of Breakthrough CINV and Prevention of Refractory CINV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F44F9BB-3C7D-89FC-F798-A615346B6470}"/>
              </a:ext>
            </a:extLst>
          </p:cNvPr>
          <p:cNvSpPr/>
          <p:nvPr/>
        </p:nvSpPr>
        <p:spPr>
          <a:xfrm>
            <a:off x="2826566" y="772836"/>
            <a:ext cx="2094807" cy="436418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Receiving Prophylaxis for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Low Emetogenic Chemotherapy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12496D-078A-17CB-E253-715F4B0810C6}"/>
              </a:ext>
            </a:extLst>
          </p:cNvPr>
          <p:cNvSpPr/>
          <p:nvPr/>
        </p:nvSpPr>
        <p:spPr>
          <a:xfrm>
            <a:off x="570425" y="772836"/>
            <a:ext cx="2094807" cy="4364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Receiving  Prophylaxis for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Minimally Emetogenic Chemotherapy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C6F22A3-FF62-C983-10B8-EA241B917315}"/>
              </a:ext>
            </a:extLst>
          </p:cNvPr>
          <p:cNvSpPr/>
          <p:nvPr/>
        </p:nvSpPr>
        <p:spPr>
          <a:xfrm>
            <a:off x="5081898" y="772836"/>
            <a:ext cx="2094807" cy="43641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Receiving Prophylaxis for Moderately Emetogenic Chemotherapy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16F5607-7C0F-574A-3D10-75E0A17C7864}"/>
              </a:ext>
            </a:extLst>
          </p:cNvPr>
          <p:cNvSpPr/>
          <p:nvPr/>
        </p:nvSpPr>
        <p:spPr>
          <a:xfrm>
            <a:off x="7346906" y="1751331"/>
            <a:ext cx="2094807" cy="195995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43642" rIns="43642" rtlCol="0" anchor="ctr"/>
          <a:lstStyle/>
          <a:p>
            <a:pPr marL="112130" indent="-110615" algn="ctr"/>
            <a:r>
              <a:rPr lang="en-US" sz="1000" dirty="0"/>
              <a:t>Consider one or more of the following: </a:t>
            </a:r>
          </a:p>
          <a:p>
            <a:pPr marL="112130" indent="-110615" algn="ctr"/>
            <a:endParaRPr lang="en-US" sz="1000" dirty="0"/>
          </a:p>
          <a:p>
            <a:pPr marL="112130" indent="-110615">
              <a:buFont typeface="Arial" panose="020B0604020202020204" pitchFamily="34" charset="0"/>
              <a:buChar char="•"/>
            </a:pPr>
            <a:r>
              <a:rPr lang="en-US" sz="1000" dirty="0"/>
              <a:t>Switch to ondansetron/ granisetron to palonosetron</a:t>
            </a:r>
            <a:endParaRPr lang="en-US" sz="500" dirty="0"/>
          </a:p>
          <a:p>
            <a:pPr marL="112130" indent="-110615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112130" indent="-110615">
              <a:buFont typeface="Arial" panose="020B0604020202020204" pitchFamily="34" charset="0"/>
              <a:buChar char="•"/>
            </a:pPr>
            <a:r>
              <a:rPr lang="en-US" sz="1000" dirty="0"/>
              <a:t>Consider addition of (</a:t>
            </a:r>
            <a:r>
              <a:rPr lang="en-US" sz="1000" dirty="0" err="1"/>
              <a:t>fos</a:t>
            </a:r>
            <a:r>
              <a:rPr lang="en-US" sz="1000" dirty="0"/>
              <a:t>)aprepitant/dexamethasone/ olanzapine if not already receiving</a:t>
            </a:r>
            <a:endParaRPr lang="en-US" sz="500" dirty="0"/>
          </a:p>
          <a:p>
            <a:pPr marL="112130" indent="-110615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112130" indent="-110615">
              <a:buFont typeface="Arial" panose="020B0604020202020204" pitchFamily="34" charset="0"/>
              <a:buChar char="•"/>
            </a:pPr>
            <a:r>
              <a:rPr lang="en-US" sz="1000" dirty="0"/>
              <a:t>Consider metoclopramide in patients unable to receive olanzapine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A43F95C-5CBF-020E-83F6-F1FBBA06BC83}"/>
              </a:ext>
            </a:extLst>
          </p:cNvPr>
          <p:cNvSpPr/>
          <p:nvPr/>
        </p:nvSpPr>
        <p:spPr>
          <a:xfrm>
            <a:off x="7346906" y="772836"/>
            <a:ext cx="2094807" cy="43641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Receiving Prophylaxis for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Highly Emetogenic Chemotherapy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5DD5BA4-CBC3-19FF-6A4B-FF9DCDF550F2}"/>
              </a:ext>
            </a:extLst>
          </p:cNvPr>
          <p:cNvSpPr txBox="1"/>
          <p:nvPr/>
        </p:nvSpPr>
        <p:spPr>
          <a:xfrm>
            <a:off x="589636" y="7058313"/>
            <a:ext cx="666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*see Figure1 in Prevention of acute and delayed chemotherapy-induced nausea and vomiting in pediatric cancer patients:</a:t>
            </a:r>
          </a:p>
          <a:p>
            <a:r>
              <a:rPr lang="en-US" sz="800" dirty="0"/>
              <a:t>A clinical practice guideline: </a:t>
            </a:r>
            <a:r>
              <a:rPr lang="en-US" sz="800" dirty="0">
                <a:solidFill>
                  <a:srgbClr val="1C1D1E"/>
                </a:solidFill>
              </a:rPr>
              <a:t>Patel, P, Robinson, PD, Cohen, M, et al. Prevention of acute and delayed chemotherapy-induced nausea and vomiting in pediatric cancer patients: A clinical practice guideline. </a:t>
            </a:r>
            <a:r>
              <a:rPr lang="en-US" sz="800" i="1" dirty="0" err="1">
                <a:solidFill>
                  <a:srgbClr val="1C1D1E"/>
                </a:solidFill>
              </a:rPr>
              <a:t>Pediatr</a:t>
            </a:r>
            <a:r>
              <a:rPr lang="en-US" sz="800" i="1" dirty="0">
                <a:solidFill>
                  <a:srgbClr val="1C1D1E"/>
                </a:solidFill>
              </a:rPr>
              <a:t> Blood Cancer</a:t>
            </a:r>
            <a:r>
              <a:rPr lang="en-US" sz="800" dirty="0">
                <a:solidFill>
                  <a:srgbClr val="1C1D1E"/>
                </a:solidFill>
              </a:rPr>
              <a:t>. 2022; 69:e30001. </a:t>
            </a:r>
            <a:r>
              <a:rPr lang="en-US" sz="800" dirty="0">
                <a:solidFill>
                  <a:srgbClr val="005274"/>
                </a:solidFill>
                <a:hlinkClick r:id="rId3"/>
              </a:rPr>
              <a:t>https://doi.org/10.1002/pbc.30001</a:t>
            </a:r>
            <a:r>
              <a:rPr lang="en-US" sz="800" dirty="0"/>
              <a:t>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70FACE0-F07E-CE81-E3DD-FDD740333987}"/>
              </a:ext>
            </a:extLst>
          </p:cNvPr>
          <p:cNvSpPr/>
          <p:nvPr/>
        </p:nvSpPr>
        <p:spPr>
          <a:xfrm>
            <a:off x="685437" y="5675890"/>
            <a:ext cx="2007524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Continue to use CPG-consistent antiemetics that controlled breakthrough CINV in</a:t>
            </a:r>
          </a:p>
          <a:p>
            <a:pPr algn="ctr"/>
            <a:r>
              <a:rPr lang="en-US" sz="1000" dirty="0"/>
              <a:t>previous blocks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77A5897-DF17-4088-32E4-45315AF76B37}"/>
              </a:ext>
            </a:extLst>
          </p:cNvPr>
          <p:cNvSpPr/>
          <p:nvPr/>
        </p:nvSpPr>
        <p:spPr>
          <a:xfrm>
            <a:off x="1000226" y="4366971"/>
            <a:ext cx="3491345" cy="4364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CINV control achieved with breakthrough </a:t>
            </a:r>
            <a:r>
              <a:rPr lang="en-US" sz="1000" dirty="0" smtClean="0"/>
              <a:t>intervention</a:t>
            </a:r>
          </a:p>
          <a:p>
            <a:pPr algn="ctr"/>
            <a:r>
              <a:rPr lang="en-US" sz="1000" dirty="0" smtClean="0"/>
              <a:t>in </a:t>
            </a:r>
            <a:r>
              <a:rPr lang="en-US" sz="1000" dirty="0"/>
              <a:t>previous chemotherapy block?</a:t>
            </a: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0F175708-02D1-440E-76A2-0EB6E1D5EF93}"/>
              </a:ext>
            </a:extLst>
          </p:cNvPr>
          <p:cNvSpPr/>
          <p:nvPr/>
        </p:nvSpPr>
        <p:spPr>
          <a:xfrm>
            <a:off x="145819" y="762417"/>
            <a:ext cx="349135" cy="3098855"/>
          </a:xfrm>
          <a:prstGeom prst="roundRect">
            <a:avLst/>
          </a:prstGeom>
          <a:solidFill>
            <a:srgbClr val="00000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718" dirty="0">
                <a:solidFill>
                  <a:schemeClr val="bg1"/>
                </a:solidFill>
              </a:rPr>
              <a:t>Breakthrough CINV Management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5B6444E2-E979-647B-E867-113E02ED49F0}"/>
              </a:ext>
            </a:extLst>
          </p:cNvPr>
          <p:cNvSpPr/>
          <p:nvPr/>
        </p:nvSpPr>
        <p:spPr>
          <a:xfrm>
            <a:off x="145819" y="4324424"/>
            <a:ext cx="349135" cy="2717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718" dirty="0">
                <a:solidFill>
                  <a:schemeClr val="bg1"/>
                </a:solidFill>
              </a:rPr>
              <a:t>Refractory CINV Prophylaxis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23E2B18-1591-991E-1E04-2678FE6D2DEC}"/>
              </a:ext>
            </a:extLst>
          </p:cNvPr>
          <p:cNvSpPr/>
          <p:nvPr/>
        </p:nvSpPr>
        <p:spPr>
          <a:xfrm>
            <a:off x="2905927" y="5675890"/>
            <a:ext cx="2007524" cy="1143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Escalate antiemetics recommended for prophylaxis* 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of </a:t>
            </a:r>
            <a:r>
              <a:rPr lang="en-US" sz="1000" dirty="0">
                <a:solidFill>
                  <a:schemeClr val="tx1"/>
                </a:solidFill>
              </a:rPr>
              <a:t>next higher level </a:t>
            </a:r>
            <a:r>
              <a:rPr lang="en-US" sz="1000" dirty="0" smtClean="0">
                <a:solidFill>
                  <a:schemeClr val="tx1"/>
                </a:solidFill>
              </a:rPr>
              <a:t>of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emetogenic </a:t>
            </a:r>
            <a:r>
              <a:rPr lang="en-US" sz="1000" dirty="0">
                <a:solidFill>
                  <a:schemeClr val="tx1"/>
                </a:solidFill>
              </a:rPr>
              <a:t>risk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B6FAC4D-7BAF-5952-4DD2-DAE50A15EA84}"/>
              </a:ext>
            </a:extLst>
          </p:cNvPr>
          <p:cNvSpPr/>
          <p:nvPr/>
        </p:nvSpPr>
        <p:spPr>
          <a:xfrm>
            <a:off x="5126417" y="5675890"/>
            <a:ext cx="2007524" cy="1143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Continue to use CPG-consistent antiemetics that controlled breakthrough CINV in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previous blocks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2486F13-9ECF-FADE-5A4B-6B3E02EFBFA9}"/>
              </a:ext>
            </a:extLst>
          </p:cNvPr>
          <p:cNvSpPr/>
          <p:nvPr/>
        </p:nvSpPr>
        <p:spPr>
          <a:xfrm>
            <a:off x="7346906" y="5675890"/>
            <a:ext cx="2094807" cy="1143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642" rIns="43642" rtlCol="0" anchor="ctr"/>
          <a:lstStyle/>
          <a:p>
            <a:pPr marL="112130" indent="-11213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Consider addition of (</a:t>
            </a:r>
            <a:r>
              <a:rPr lang="en-US" sz="1000" dirty="0" err="1">
                <a:solidFill>
                  <a:schemeClr val="tx1"/>
                </a:solidFill>
              </a:rPr>
              <a:t>fos</a:t>
            </a:r>
            <a:r>
              <a:rPr lang="en-US" sz="1000" dirty="0">
                <a:solidFill>
                  <a:schemeClr val="tx1"/>
                </a:solidFill>
              </a:rPr>
              <a:t>)aprepitant/dexamethasone/ olanzapine if not already receiving</a:t>
            </a:r>
          </a:p>
          <a:p>
            <a:pPr marL="112130" indent="-11213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Consider CINV-focused dietary counselling or yoga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19A9586-9AB1-D4B6-6B72-1B62EBBC595C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1617829" y="1209254"/>
            <a:ext cx="0" cy="5420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C055C7F-6732-02B6-23D9-A209F934185A}"/>
              </a:ext>
            </a:extLst>
          </p:cNvPr>
          <p:cNvCxnSpPr>
            <a:cxnSpLocks/>
            <a:stCxn id="20" idx="2"/>
            <a:endCxn id="147" idx="0"/>
          </p:cNvCxnSpPr>
          <p:nvPr/>
        </p:nvCxnSpPr>
        <p:spPr>
          <a:xfrm>
            <a:off x="6129302" y="1209254"/>
            <a:ext cx="0" cy="5420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E3FFB80-B2F5-4B44-C062-E68E8FFC3704}"/>
              </a:ext>
            </a:extLst>
          </p:cNvPr>
          <p:cNvCxnSpPr>
            <a:cxnSpLocks/>
            <a:stCxn id="26" idx="2"/>
            <a:endCxn id="19" idx="0"/>
          </p:cNvCxnSpPr>
          <p:nvPr/>
        </p:nvCxnSpPr>
        <p:spPr>
          <a:xfrm>
            <a:off x="8394309" y="1209254"/>
            <a:ext cx="0" cy="5420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D258828D-A2DB-88DA-8D2B-5106AC65DAA9}"/>
              </a:ext>
            </a:extLst>
          </p:cNvPr>
          <p:cNvCxnSpPr>
            <a:cxnSpLocks/>
          </p:cNvCxnSpPr>
          <p:nvPr/>
        </p:nvCxnSpPr>
        <p:spPr>
          <a:xfrm>
            <a:off x="1617829" y="2632784"/>
            <a:ext cx="6399" cy="17373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1A6CEBCF-E4D5-9A80-1991-C7375C610C4B}"/>
              </a:ext>
            </a:extLst>
          </p:cNvPr>
          <p:cNvCxnSpPr>
            <a:cxnSpLocks/>
          </p:cNvCxnSpPr>
          <p:nvPr/>
        </p:nvCxnSpPr>
        <p:spPr>
          <a:xfrm>
            <a:off x="6129302" y="2632784"/>
            <a:ext cx="0" cy="17373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025FF401-07CB-9862-8D40-3631248147C5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3873970" y="1209254"/>
            <a:ext cx="1" cy="5420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FC66E80E-5E7E-1D74-FE68-5F370D9A9829}"/>
              </a:ext>
            </a:extLst>
          </p:cNvPr>
          <p:cNvCxnSpPr>
            <a:cxnSpLocks/>
          </p:cNvCxnSpPr>
          <p:nvPr/>
        </p:nvCxnSpPr>
        <p:spPr>
          <a:xfrm flipH="1">
            <a:off x="8386250" y="3730064"/>
            <a:ext cx="8059" cy="6400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F8D823E7-F536-5268-715F-7C1473A06340}"/>
              </a:ext>
            </a:extLst>
          </p:cNvPr>
          <p:cNvCxnSpPr>
            <a:cxnSpLocks/>
          </p:cNvCxnSpPr>
          <p:nvPr/>
        </p:nvCxnSpPr>
        <p:spPr>
          <a:xfrm>
            <a:off x="3873970" y="2632784"/>
            <a:ext cx="5591" cy="17373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20B08622-770A-CC78-7A2B-5C11FF8918EB}"/>
              </a:ext>
            </a:extLst>
          </p:cNvPr>
          <p:cNvSpPr/>
          <p:nvPr/>
        </p:nvSpPr>
        <p:spPr>
          <a:xfrm>
            <a:off x="5256465" y="1751331"/>
            <a:ext cx="1745673" cy="881454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Escalate antiemetics recommended for prophylaxis* of next higher level of emetogenic risk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67C0809-623E-3BDE-87A4-A3D51FCC7475}"/>
              </a:ext>
            </a:extLst>
          </p:cNvPr>
          <p:cNvSpPr/>
          <p:nvPr/>
        </p:nvSpPr>
        <p:spPr>
          <a:xfrm>
            <a:off x="1000226" y="1751331"/>
            <a:ext cx="3491345" cy="88145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Escalate antiemetics recommended for prophylaxis*</a:t>
            </a:r>
          </a:p>
          <a:p>
            <a:pPr algn="ctr"/>
            <a:r>
              <a:rPr lang="en-US" sz="1000" dirty="0"/>
              <a:t>of next higher level of emetogenic risk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17A508-FC5E-D814-6EEB-47842F04459A}"/>
              </a:ext>
            </a:extLst>
          </p:cNvPr>
          <p:cNvSpPr txBox="1"/>
          <p:nvPr/>
        </p:nvSpPr>
        <p:spPr>
          <a:xfrm>
            <a:off x="1171661" y="5245430"/>
            <a:ext cx="607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FC72D2-89DE-A9F6-08A5-991529E2570C}"/>
              </a:ext>
            </a:extLst>
          </p:cNvPr>
          <p:cNvSpPr txBox="1"/>
          <p:nvPr/>
        </p:nvSpPr>
        <p:spPr>
          <a:xfrm>
            <a:off x="3987635" y="5245430"/>
            <a:ext cx="827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</a:t>
            </a:r>
          </a:p>
        </p:txBody>
      </p:sp>
      <p:cxnSp>
        <p:nvCxnSpPr>
          <p:cNvPr id="5" name="Straight Arrow Connector 62">
            <a:extLst>
              <a:ext uri="{FF2B5EF4-FFF2-40B4-BE49-F238E27FC236}">
                <a16:creationId xmlns:a16="http://schemas.microsoft.com/office/drawing/2014/main" id="{26C175CA-1F84-1BED-2A18-A93339ACBADE}"/>
              </a:ext>
            </a:extLst>
          </p:cNvPr>
          <p:cNvCxnSpPr>
            <a:cxnSpLocks/>
            <a:stCxn id="41" idx="2"/>
            <a:endCxn id="40" idx="0"/>
          </p:cNvCxnSpPr>
          <p:nvPr/>
        </p:nvCxnSpPr>
        <p:spPr>
          <a:xfrm rot="5400000">
            <a:off x="1781299" y="4711289"/>
            <a:ext cx="872501" cy="10567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63">
            <a:extLst>
              <a:ext uri="{FF2B5EF4-FFF2-40B4-BE49-F238E27FC236}">
                <a16:creationId xmlns:a16="http://schemas.microsoft.com/office/drawing/2014/main" id="{9738E796-3033-3542-C968-3D0F0378E4C7}"/>
              </a:ext>
            </a:extLst>
          </p:cNvPr>
          <p:cNvCxnSpPr>
            <a:cxnSpLocks/>
            <a:stCxn id="41" idx="2"/>
            <a:endCxn id="53" idx="0"/>
          </p:cNvCxnSpPr>
          <p:nvPr/>
        </p:nvCxnSpPr>
        <p:spPr>
          <a:xfrm rot="16200000" flipH="1">
            <a:off x="2891544" y="4657744"/>
            <a:ext cx="872501" cy="116379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F77A5897-DF17-4088-32E4-45315AF76B37}"/>
              </a:ext>
            </a:extLst>
          </p:cNvPr>
          <p:cNvSpPr/>
          <p:nvPr/>
        </p:nvSpPr>
        <p:spPr>
          <a:xfrm>
            <a:off x="5515638" y="4366970"/>
            <a:ext cx="3491345" cy="4364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CINV control achieved with breakthrough </a:t>
            </a:r>
            <a:r>
              <a:rPr lang="en-US" sz="1000" dirty="0" smtClean="0"/>
              <a:t>intervention</a:t>
            </a:r>
          </a:p>
          <a:p>
            <a:pPr algn="ctr"/>
            <a:r>
              <a:rPr lang="en-US" sz="1000" dirty="0" smtClean="0"/>
              <a:t>in </a:t>
            </a:r>
            <a:r>
              <a:rPr lang="en-US" sz="1000" dirty="0"/>
              <a:t>previous chemotherapy block?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717A508-FC5E-D814-6EEB-47842F04459A}"/>
              </a:ext>
            </a:extLst>
          </p:cNvPr>
          <p:cNvSpPr txBox="1"/>
          <p:nvPr/>
        </p:nvSpPr>
        <p:spPr>
          <a:xfrm>
            <a:off x="5602805" y="5245430"/>
            <a:ext cx="607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DFC72D2-89DE-A9F6-08A5-991529E2570C}"/>
              </a:ext>
            </a:extLst>
          </p:cNvPr>
          <p:cNvSpPr txBox="1"/>
          <p:nvPr/>
        </p:nvSpPr>
        <p:spPr>
          <a:xfrm>
            <a:off x="8451209" y="5245430"/>
            <a:ext cx="827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</a:t>
            </a:r>
          </a:p>
        </p:txBody>
      </p:sp>
      <p:cxnSp>
        <p:nvCxnSpPr>
          <p:cNvPr id="38" name="Straight Arrow Connector 62">
            <a:extLst>
              <a:ext uri="{FF2B5EF4-FFF2-40B4-BE49-F238E27FC236}">
                <a16:creationId xmlns:a16="http://schemas.microsoft.com/office/drawing/2014/main" id="{26C175CA-1F84-1BED-2A18-A93339ACBADE}"/>
              </a:ext>
            </a:extLst>
          </p:cNvPr>
          <p:cNvCxnSpPr>
            <a:cxnSpLocks/>
            <a:stCxn id="35" idx="2"/>
            <a:endCxn id="57" idx="0"/>
          </p:cNvCxnSpPr>
          <p:nvPr/>
        </p:nvCxnSpPr>
        <p:spPr>
          <a:xfrm rot="5400000">
            <a:off x="6259494" y="4674073"/>
            <a:ext cx="872502" cy="113113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63">
            <a:extLst>
              <a:ext uri="{FF2B5EF4-FFF2-40B4-BE49-F238E27FC236}">
                <a16:creationId xmlns:a16="http://schemas.microsoft.com/office/drawing/2014/main" id="{9738E796-3033-3542-C968-3D0F0378E4C7}"/>
              </a:ext>
            </a:extLst>
          </p:cNvPr>
          <p:cNvCxnSpPr>
            <a:cxnSpLocks/>
            <a:stCxn id="35" idx="2"/>
            <a:endCxn id="58" idx="0"/>
          </p:cNvCxnSpPr>
          <p:nvPr/>
        </p:nvCxnSpPr>
        <p:spPr>
          <a:xfrm rot="16200000" flipH="1">
            <a:off x="7391559" y="4673139"/>
            <a:ext cx="872502" cy="113299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10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Secondary Presentation">
  <a:themeElements>
    <a:clrScheme name="POGO">
      <a:dk1>
        <a:srgbClr val="171717"/>
      </a:dk1>
      <a:lt1>
        <a:srgbClr val="FFFFFF"/>
      </a:lt1>
      <a:dk2>
        <a:srgbClr val="FEFFFF"/>
      </a:dk2>
      <a:lt2>
        <a:srgbClr val="FEFFFF"/>
      </a:lt2>
      <a:accent1>
        <a:srgbClr val="0061B2"/>
      </a:accent1>
      <a:accent2>
        <a:srgbClr val="72B831"/>
      </a:accent2>
      <a:accent3>
        <a:srgbClr val="0087D0"/>
      </a:accent3>
      <a:accent4>
        <a:srgbClr val="00AFE2"/>
      </a:accent4>
      <a:accent5>
        <a:srgbClr val="EF9401"/>
      </a:accent5>
      <a:accent6>
        <a:srgbClr val="FE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x9POGOPPTTemplateREV28Oct19.pptx" id="{EF7DCBCE-5FFF-4A43-8025-0F72A428B394}" vid="{E55F5ADD-3913-4A7C-B115-0F05AAD32BE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86D83F29E8B1478CC5B4D7C893584D" ma:contentTypeVersion="10" ma:contentTypeDescription="Create a new document." ma:contentTypeScope="" ma:versionID="f03e82b6c83bbb37fe2da32cd44b9f19">
  <xsd:schema xmlns:xsd="http://www.w3.org/2001/XMLSchema" xmlns:xs="http://www.w3.org/2001/XMLSchema" xmlns:p="http://schemas.microsoft.com/office/2006/metadata/properties" xmlns:ns1="http://schemas.microsoft.com/sharepoint/v3" xmlns:ns3="ed1b2a1e-fad4-47f4-b2fc-fc1bc9332109" targetNamespace="http://schemas.microsoft.com/office/2006/metadata/properties" ma:root="true" ma:fieldsID="953401beff77417e7fa8e5e5fc9db0e2" ns1:_="" ns3:_="">
    <xsd:import namespace="http://schemas.microsoft.com/sharepoint/v3"/>
    <xsd:import namespace="ed1b2a1e-fad4-47f4-b2fc-fc1bc93321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1b2a1e-fad4-47f4-b2fc-fc1bc93321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893BA9-7A18-4615-AA36-8A5B765E2FB2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http://schemas.microsoft.com/sharepoint/v3"/>
    <ds:schemaRef ds:uri="http://schemas.microsoft.com/office/2006/metadata/properties"/>
    <ds:schemaRef ds:uri="ed1b2a1e-fad4-47f4-b2fc-fc1bc9332109"/>
  </ds:schemaRefs>
</ds:datastoreItem>
</file>

<file path=customXml/itemProps2.xml><?xml version="1.0" encoding="utf-8"?>
<ds:datastoreItem xmlns:ds="http://schemas.openxmlformats.org/officeDocument/2006/customXml" ds:itemID="{67FE0F9C-0766-48BE-BE93-9E9BEA10C5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EF081-66AD-4DCD-9F5F-455EC86041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d1b2a1e-fad4-47f4-b2fc-fc1bc93321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16x9POGOPPTTemplateREV28Oct19</Template>
  <TotalTime>12582</TotalTime>
  <Words>1245</Words>
  <Application>Microsoft Office PowerPoint</Application>
  <PresentationFormat>Custom</PresentationFormat>
  <Paragraphs>268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3_Secondary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PaulaRobinson</dc:creator>
  <cp:lastModifiedBy>Sandra Cabral</cp:lastModifiedBy>
  <cp:revision>422</cp:revision>
  <cp:lastPrinted>2022-05-12T20:14:20Z</cp:lastPrinted>
  <dcterms:created xsi:type="dcterms:W3CDTF">2020-03-21T12:35:39Z</dcterms:created>
  <dcterms:modified xsi:type="dcterms:W3CDTF">2023-03-30T14:23:55Z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0x0101001B86D83F29E8B1478CC5B4D7C893584D</vt:lpwstr>
  </property>
</Properties>
</file>