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76" r:id="rId5"/>
    <p:sldId id="259" r:id="rId6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6176"/>
    <a:srgbClr val="F0A020"/>
    <a:srgbClr val="3D3D3D"/>
    <a:srgbClr val="848FBC"/>
    <a:srgbClr val="9F2F80"/>
    <a:srgbClr val="E6E6E6"/>
    <a:srgbClr val="F8D018"/>
    <a:srgbClr val="617393"/>
    <a:srgbClr val="D3D4DF"/>
    <a:srgbClr val="D4B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8040A6-DEA1-32EE-C27D-1394B77EEF7B}" v="31" dt="2023-05-10T13:37:25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2" autoAdjust="0"/>
    <p:restoredTop sz="90909" autoAdjust="0"/>
  </p:normalViewPr>
  <p:slideViewPr>
    <p:cSldViewPr snapToGrid="0">
      <p:cViewPr varScale="1">
        <p:scale>
          <a:sx n="79" d="100"/>
          <a:sy n="79" d="100"/>
        </p:scale>
        <p:origin x="3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Vettese" userId="S::emily.vettese@sickkids.ca::be524256-edac-46b3-8b47-80f82eca0918" providerId="AD" clId="Web-{7A8040A6-DEA1-32EE-C27D-1394B77EEF7B}"/>
    <pc:docChg chg="modSld">
      <pc:chgData name="Emily Vettese" userId="S::emily.vettese@sickkids.ca::be524256-edac-46b3-8b47-80f82eca0918" providerId="AD" clId="Web-{7A8040A6-DEA1-32EE-C27D-1394B77EEF7B}" dt="2023-05-10T13:37:25.248" v="19"/>
      <pc:docMkLst>
        <pc:docMk/>
      </pc:docMkLst>
      <pc:sldChg chg="addSp">
        <pc:chgData name="Emily Vettese" userId="S::emily.vettese@sickkids.ca::be524256-edac-46b3-8b47-80f82eca0918" providerId="AD" clId="Web-{7A8040A6-DEA1-32EE-C27D-1394B77EEF7B}" dt="2023-05-10T13:37:25.248" v="19"/>
        <pc:sldMkLst>
          <pc:docMk/>
          <pc:sldMk cId="1462197322" sldId="259"/>
        </pc:sldMkLst>
        <pc:spChg chg="add">
          <ac:chgData name="Emily Vettese" userId="S::emily.vettese@sickkids.ca::be524256-edac-46b3-8b47-80f82eca0918" providerId="AD" clId="Web-{7A8040A6-DEA1-32EE-C27D-1394B77EEF7B}" dt="2023-05-10T13:37:25.248" v="19"/>
          <ac:spMkLst>
            <pc:docMk/>
            <pc:sldMk cId="1462197322" sldId="259"/>
            <ac:spMk id="4" creationId="{CED9CE6C-BB50-28A7-F78C-0160794DDA07}"/>
          </ac:spMkLst>
        </pc:spChg>
      </pc:sldChg>
      <pc:sldChg chg="addSp modSp">
        <pc:chgData name="Emily Vettese" userId="S::emily.vettese@sickkids.ca::be524256-edac-46b3-8b47-80f82eca0918" providerId="AD" clId="Web-{7A8040A6-DEA1-32EE-C27D-1394B77EEF7B}" dt="2023-05-10T13:37:17.951" v="18" actId="1076"/>
        <pc:sldMkLst>
          <pc:docMk/>
          <pc:sldMk cId="3520017207" sldId="276"/>
        </pc:sldMkLst>
        <pc:spChg chg="add mod">
          <ac:chgData name="Emily Vettese" userId="S::emily.vettese@sickkids.ca::be524256-edac-46b3-8b47-80f82eca0918" providerId="AD" clId="Web-{7A8040A6-DEA1-32EE-C27D-1394B77EEF7B}" dt="2023-05-10T13:37:17.951" v="18" actId="1076"/>
          <ac:spMkLst>
            <pc:docMk/>
            <pc:sldMk cId="3520017207" sldId="276"/>
            <ac:spMk id="2" creationId="{670EEEB9-9403-A82E-836F-5852926FF7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4B338-9200-474D-87E7-F39E3A550F08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B6282-C101-489C-A9E6-EBCE521565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53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05EFF-4DE3-4F03-8C7B-7B4B192E71D5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10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444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314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72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240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154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027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620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209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315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368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855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856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Arrow Connector 36"/>
          <p:cNvCxnSpPr/>
          <p:nvPr/>
        </p:nvCxnSpPr>
        <p:spPr>
          <a:xfrm>
            <a:off x="5659321" y="4008061"/>
            <a:ext cx="0" cy="13098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818163" y="4008061"/>
            <a:ext cx="0" cy="13098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727762" y="4008060"/>
            <a:ext cx="0" cy="13098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70" idx="2"/>
            <a:endCxn id="17" idx="0"/>
          </p:cNvCxnSpPr>
          <p:nvPr/>
        </p:nvCxnSpPr>
        <p:spPr>
          <a:xfrm>
            <a:off x="3735513" y="2147811"/>
            <a:ext cx="1" cy="6847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18164" y="3278667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3735512" y="3273250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659321" y="3274468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60362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Body </a:t>
            </a: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Care 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1129A0D-3211-4F02-95A4-DB9BD56F9862}"/>
              </a:ext>
            </a:extLst>
          </p:cNvPr>
          <p:cNvSpPr/>
          <p:nvPr/>
        </p:nvSpPr>
        <p:spPr>
          <a:xfrm>
            <a:off x="1017017" y="2832596"/>
            <a:ext cx="5436993" cy="702851"/>
          </a:xfrm>
          <a:prstGeom prst="roundRect">
            <a:avLst/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81">
              <a:defRPr/>
            </a:pPr>
            <a:endParaRPr lang="en-CA" sz="76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2964416" y="3840738"/>
            <a:ext cx="1544400" cy="637200"/>
          </a:xfrm>
          <a:prstGeom prst="roundRect">
            <a:avLst/>
          </a:prstGeom>
          <a:solidFill>
            <a:srgbClr val="F0A02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9795" y="3903435"/>
            <a:ext cx="1513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 Bother </a:t>
            </a:r>
          </a:p>
          <a:p>
            <a:pPr algn="ctr" defTabSz="192881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(SSPedi score = </a:t>
            </a:r>
            <a:b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CA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1043609" y="3840738"/>
            <a:ext cx="1544193" cy="636885"/>
          </a:xfrm>
          <a:prstGeom prst="roundRect">
            <a:avLst/>
          </a:prstGeom>
          <a:solidFill>
            <a:srgbClr val="F8D018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52079" y="3899458"/>
            <a:ext cx="1527253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Mild Bother </a:t>
            </a:r>
          </a:p>
          <a:p>
            <a:pPr algn="ctr" defTabSz="192881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(SSPedi score = </a:t>
            </a:r>
            <a:b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little)</a:t>
            </a:r>
            <a:endParaRPr lang="en-CA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4885047" y="3840738"/>
            <a:ext cx="1544400" cy="637200"/>
          </a:xfrm>
          <a:prstGeom prst="roundRect">
            <a:avLst/>
          </a:prstGeom>
          <a:solidFill>
            <a:srgbClr val="E0203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891775" y="3917492"/>
            <a:ext cx="1530945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Severe Bother </a:t>
            </a:r>
          </a:p>
          <a:p>
            <a:pPr algn="ctr" defTabSz="192881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(SSPedi score = </a:t>
            </a:r>
            <a:b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lot or extremely)</a:t>
            </a:r>
            <a:endParaRPr lang="en-CA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4"/>
          <a:srcRect l="6195" r="5349" b="12525"/>
          <a:stretch/>
        </p:blipFill>
        <p:spPr>
          <a:xfrm>
            <a:off x="96067" y="73552"/>
            <a:ext cx="723252" cy="245048"/>
          </a:xfrm>
          <a:prstGeom prst="rect">
            <a:avLst/>
          </a:prstGeom>
        </p:spPr>
      </p:pic>
      <p:sp>
        <p:nvSpPr>
          <p:cNvPr id="49" name="Rounded Rectangle 48"/>
          <p:cNvSpPr/>
          <p:nvPr/>
        </p:nvSpPr>
        <p:spPr>
          <a:xfrm rot="16200000">
            <a:off x="-698400" y="1615185"/>
            <a:ext cx="1879666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</a:p>
        </p:txBody>
      </p:sp>
      <p:sp>
        <p:nvSpPr>
          <p:cNvPr id="51" name="Rounded Rectangle 50"/>
          <p:cNvSpPr/>
          <p:nvPr/>
        </p:nvSpPr>
        <p:spPr>
          <a:xfrm rot="16200000">
            <a:off x="-778797" y="6189308"/>
            <a:ext cx="2070490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</p:txBody>
      </p:sp>
      <p:sp>
        <p:nvSpPr>
          <p:cNvPr id="64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70909" y="3177306"/>
            <a:ext cx="5313706" cy="279198"/>
          </a:xfrm>
          <a:prstGeom prst="round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routinely using </a:t>
            </a:r>
            <a:r>
              <a:rPr lang="en-US" sz="1000" dirty="0">
                <a:solidFill>
                  <a:srgbClr val="496176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SSPedi</a:t>
            </a:r>
            <a:endParaRPr lang="en-CA" sz="1000" u="sng" dirty="0">
              <a:solidFill>
                <a:srgbClr val="496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2404822" y="750138"/>
            <a:ext cx="24824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Options</a:t>
            </a:r>
          </a:p>
        </p:txBody>
      </p:sp>
      <p:sp>
        <p:nvSpPr>
          <p:cNvPr id="70" name="Rectangle: Rounded Corners 4">
            <a:extLst>
              <a:ext uri="{FF2B5EF4-FFF2-40B4-BE49-F238E27FC236}">
                <a16:creationId xmlns:a16="http://schemas.microsoft.com/office/drawing/2014/main" id="{4720E95D-A1F8-45A4-A2BB-B9FB6D78A74C}"/>
              </a:ext>
            </a:extLst>
          </p:cNvPr>
          <p:cNvSpPr/>
          <p:nvPr/>
        </p:nvSpPr>
        <p:spPr>
          <a:xfrm>
            <a:off x="1423064" y="913192"/>
            <a:ext cx="4624897" cy="1234619"/>
          </a:xfrm>
          <a:prstGeom prst="roundRect">
            <a:avLst/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81">
              <a:defRPr/>
            </a:pPr>
            <a:endParaRPr lang="en-CA" sz="76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1702162" y="873292"/>
            <a:ext cx="40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1013787" y="2823666"/>
            <a:ext cx="5443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</p:txBody>
      </p:sp>
      <p:sp>
        <p:nvSpPr>
          <p:cNvPr id="57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468034" y="1167213"/>
            <a:ext cx="2244211" cy="831985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consulting a mental health specialist for patients at risk of bother due to expected changes in physical appearance</a:t>
            </a:r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892005" y="5317864"/>
            <a:ext cx="5671514" cy="2070488"/>
          </a:xfrm>
          <a:prstGeom prst="roundRect">
            <a:avLst/>
          </a:prstGeom>
          <a:solidFill>
            <a:srgbClr val="848FB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1635915" y="5342248"/>
            <a:ext cx="4183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and Resources</a:t>
            </a:r>
          </a:p>
        </p:txBody>
      </p:sp>
      <p:sp>
        <p:nvSpPr>
          <p:cNvPr id="101" name="Rounded Rectangle 100"/>
          <p:cNvSpPr/>
          <p:nvPr/>
        </p:nvSpPr>
        <p:spPr>
          <a:xfrm rot="16200000">
            <a:off x="-911842" y="3854541"/>
            <a:ext cx="2317992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</p:txBody>
      </p:sp>
      <p:sp>
        <p:nvSpPr>
          <p:cNvPr id="55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017255" y="1277077"/>
            <a:ext cx="1962865" cy="612256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Consult psychiatry, psychology or social work</a:t>
            </a:r>
          </a:p>
        </p:txBody>
      </p:sp>
      <p:cxnSp>
        <p:nvCxnSpPr>
          <p:cNvPr id="60" name="Straight Arrow Connector 59"/>
          <p:cNvCxnSpPr>
            <a:stCxn id="57" idx="3"/>
            <a:endCxn id="55" idx="1"/>
          </p:cNvCxnSpPr>
          <p:nvPr/>
        </p:nvCxnSpPr>
        <p:spPr>
          <a:xfrm flipV="1">
            <a:off x="3712245" y="1583205"/>
            <a:ext cx="305010" cy="1"/>
          </a:xfrm>
          <a:prstGeom prst="straightConnector1">
            <a:avLst/>
          </a:prstGeom>
          <a:ln w="12700"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008397" y="6706643"/>
            <a:ext cx="5438731" cy="432000"/>
            <a:chOff x="1008397" y="6706643"/>
            <a:chExt cx="5438731" cy="432000"/>
          </a:xfrm>
        </p:grpSpPr>
        <p:sp>
          <p:nvSpPr>
            <p:cNvPr id="110" name="Rectangle: Rounded Corners 97">
              <a:extLst>
                <a:ext uri="{FF2B5EF4-FFF2-40B4-BE49-F238E27FC236}">
                  <a16:creationId xmlns:a16="http://schemas.microsoft.com/office/drawing/2014/main" id="{C4FDB4BF-5084-4ABA-96FF-9E61F30A6445}"/>
                </a:ext>
              </a:extLst>
            </p:cNvPr>
            <p:cNvSpPr/>
            <p:nvPr/>
          </p:nvSpPr>
          <p:spPr>
            <a:xfrm>
              <a:off x="1008397" y="6713995"/>
              <a:ext cx="2698458" cy="416329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Offer adaptive devices such as prostheses </a:t>
              </a:r>
              <a:r>
                <a:rPr lang="en-US" sz="1000">
                  <a:latin typeface="Arial" panose="020B0604020202020204" pitchFamily="34" charset="0"/>
                  <a:cs typeface="Arial" panose="020B0604020202020204" pitchFamily="34" charset="0"/>
                </a:rPr>
                <a:t>or wigs</a:t>
              </a:r>
              <a:endParaRPr lang="en-CA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Rectangle: Rounded Corners 97">
              <a:extLst>
                <a:ext uri="{FF2B5EF4-FFF2-40B4-BE49-F238E27FC236}">
                  <a16:creationId xmlns:a16="http://schemas.microsoft.com/office/drawing/2014/main" id="{C4FDB4BF-5084-4ABA-96FF-9E61F30A6445}"/>
                </a:ext>
              </a:extLst>
            </p:cNvPr>
            <p:cNvSpPr/>
            <p:nvPr/>
          </p:nvSpPr>
          <p:spPr>
            <a:xfrm>
              <a:off x="4099562" y="6706643"/>
              <a:ext cx="2347566" cy="432000"/>
            </a:xfrm>
            <a:prstGeom prst="roundRect">
              <a:avLst/>
            </a:prstGeom>
            <a:ln>
              <a:prstDash val="lg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Follow institutional standards</a:t>
              </a:r>
              <a:endParaRPr lang="en-CA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3" name="Straight Arrow Connector 112"/>
            <p:cNvCxnSpPr>
              <a:stCxn id="110" idx="3"/>
              <a:endCxn id="112" idx="1"/>
            </p:cNvCxnSpPr>
            <p:nvPr/>
          </p:nvCxnSpPr>
          <p:spPr>
            <a:xfrm>
              <a:off x="3706855" y="6922160"/>
              <a:ext cx="392707" cy="483"/>
            </a:xfrm>
            <a:prstGeom prst="straightConnector1">
              <a:avLst/>
            </a:prstGeom>
            <a:ln w="12700">
              <a:prstDash val="lg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008397" y="5606072"/>
            <a:ext cx="5430564" cy="1017287"/>
            <a:chOff x="1008397" y="5606072"/>
            <a:chExt cx="5430564" cy="1017287"/>
          </a:xfrm>
        </p:grpSpPr>
        <p:sp>
          <p:nvSpPr>
            <p:cNvPr id="114" name="Rectangle: Rounded Corners 97">
              <a:extLst>
                <a:ext uri="{FF2B5EF4-FFF2-40B4-BE49-F238E27FC236}">
                  <a16:creationId xmlns:a16="http://schemas.microsoft.com/office/drawing/2014/main" id="{C4FDB4BF-5084-4ABA-96FF-9E61F30A6445}"/>
                </a:ext>
              </a:extLst>
            </p:cNvPr>
            <p:cNvSpPr/>
            <p:nvPr/>
          </p:nvSpPr>
          <p:spPr>
            <a:xfrm>
              <a:off x="1008397" y="5906958"/>
              <a:ext cx="2698458" cy="417600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Consult psychosocial resource</a:t>
              </a:r>
              <a:endParaRPr lang="en-CA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7" name="Straight Arrow Connector 116"/>
            <p:cNvCxnSpPr>
              <a:stCxn id="114" idx="3"/>
              <a:endCxn id="61" idx="1"/>
            </p:cNvCxnSpPr>
            <p:nvPr/>
          </p:nvCxnSpPr>
          <p:spPr>
            <a:xfrm flipV="1">
              <a:off x="3706855" y="6114716"/>
              <a:ext cx="392706" cy="1042"/>
            </a:xfrm>
            <a:prstGeom prst="straightConnector1">
              <a:avLst/>
            </a:prstGeom>
            <a:ln w="12700">
              <a:prstDash val="lg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Rectangle: Rounded Corners 97">
              <a:extLst>
                <a:ext uri="{FF2B5EF4-FFF2-40B4-BE49-F238E27FC236}">
                  <a16:creationId xmlns:a16="http://schemas.microsoft.com/office/drawing/2014/main" id="{C4FDB4BF-5084-4ABA-96FF-9E61F30A6445}"/>
                </a:ext>
              </a:extLst>
            </p:cNvPr>
            <p:cNvSpPr/>
            <p:nvPr/>
          </p:nvSpPr>
          <p:spPr>
            <a:xfrm>
              <a:off x="4099561" y="5606072"/>
              <a:ext cx="2339400" cy="1017287"/>
            </a:xfrm>
            <a:prstGeom prst="roundRect">
              <a:avLst/>
            </a:prstGeom>
            <a:ln>
              <a:prstDash val="lg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CA" sz="1000" dirty="0">
                  <a:latin typeface="Arial" panose="020B0604020202020204" pitchFamily="34" charset="0"/>
                  <a:cs typeface="Arial" panose="020B0604020202020204" pitchFamily="34" charset="0"/>
                </a:rPr>
                <a:t>Consult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psychiatry, psychology, social work, art therapy, chaplaincy, child life services, music therapy or recreational therapy</a:t>
              </a:r>
            </a:p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Encourage peer support groups</a:t>
              </a:r>
              <a:endParaRPr lang="en-CA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30108" y="4778114"/>
            <a:ext cx="5410808" cy="31148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881">
              <a:defRPr/>
            </a:pP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Allocate resources based on severity of bother and according to the preferences and capabilities of the patient</a:t>
            </a:r>
            <a:endParaRPr lang="en-CA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0EEEB9-9403-A82E-836F-5852926FF721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cs typeface="Calibri"/>
              </a:rPr>
              <a:t>Version Date: 6Jul2021</a:t>
            </a:r>
            <a:endParaRPr lang="en-US" sz="1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001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796314"/>
            <a:ext cx="6124575" cy="7981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71" y="796314"/>
            <a:ext cx="876562" cy="518984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 rotWithShape="1">
          <a:blip r:embed="rId5"/>
          <a:srcRect r="5762"/>
          <a:stretch/>
        </p:blipFill>
        <p:spPr>
          <a:xfrm>
            <a:off x="57150" y="67043"/>
            <a:ext cx="777240" cy="2825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60362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</a:t>
            </a: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D9CE6C-BB50-28A7-F78C-0160794DDA07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cs typeface="Calibri"/>
              </a:rPr>
              <a:t>Version Date: 6Jul2021</a:t>
            </a:r>
            <a:endParaRPr lang="en-US" sz="1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19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114f3c-1103-44a3-90ff-b7b5a8b1db66">
      <Terms xmlns="http://schemas.microsoft.com/office/infopath/2007/PartnerControls"/>
    </lcf76f155ced4ddcb4097134ff3c332f>
    <TaxCatchAll xmlns="ebddc168-7fa0-40c9-8d6f-30c1aa0e43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96EC16F99CA148800EEC0F020E80E4" ma:contentTypeVersion="13" ma:contentTypeDescription="Create a new document." ma:contentTypeScope="" ma:versionID="a1a420fe71bef15280f161429b5567c8">
  <xsd:schema xmlns:xsd="http://www.w3.org/2001/XMLSchema" xmlns:xs="http://www.w3.org/2001/XMLSchema" xmlns:p="http://schemas.microsoft.com/office/2006/metadata/properties" xmlns:ns2="89114f3c-1103-44a3-90ff-b7b5a8b1db66" xmlns:ns3="ebddc168-7fa0-40c9-8d6f-30c1aa0e430c" targetNamespace="http://schemas.microsoft.com/office/2006/metadata/properties" ma:root="true" ma:fieldsID="99cfffa4f3292a180004d51b53fea56f" ns2:_="" ns3:_="">
    <xsd:import namespace="89114f3c-1103-44a3-90ff-b7b5a8b1db66"/>
    <xsd:import namespace="ebddc168-7fa0-40c9-8d6f-30c1aa0e4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14f3c-1103-44a3-90ff-b7b5a8b1db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788188a-dbd2-4b7c-8711-c743aeb950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ddc168-7fa0-40c9-8d6f-30c1aa0e430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53614b-6e89-4b2d-bf85-9e5d23365c53}" ma:internalName="TaxCatchAll" ma:showField="CatchAllData" ma:web="ebddc168-7fa0-40c9-8d6f-30c1aa0e43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881465-B88A-4DE7-B044-A3564D87673F}">
  <ds:schemaRefs>
    <ds:schemaRef ds:uri="http://schemas.microsoft.com/office/2006/metadata/properties"/>
    <ds:schemaRef ds:uri="http://schemas.microsoft.com/office/infopath/2007/PartnerControls"/>
    <ds:schemaRef ds:uri="89114f3c-1103-44a3-90ff-b7b5a8b1db66"/>
    <ds:schemaRef ds:uri="ebddc168-7fa0-40c9-8d6f-30c1aa0e430c"/>
  </ds:schemaRefs>
</ds:datastoreItem>
</file>

<file path=customXml/itemProps2.xml><?xml version="1.0" encoding="utf-8"?>
<ds:datastoreItem xmlns:ds="http://schemas.openxmlformats.org/officeDocument/2006/customXml" ds:itemID="{4BB2C056-E9BA-4E1C-A77D-EAE6B1524F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B173D2-70FF-48A5-8A06-28879F94DC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114f3c-1103-44a3-90ff-b7b5a8b1db66"/>
    <ds:schemaRef ds:uri="ebddc168-7fa0-40c9-8d6f-30c1aa0e43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1867</TotalTime>
  <Words>136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Vettese</dc:creator>
  <cp:lastModifiedBy>Mark Mairs</cp:lastModifiedBy>
  <cp:revision>148</cp:revision>
  <dcterms:created xsi:type="dcterms:W3CDTF">2020-04-13T17:35:53Z</dcterms:created>
  <dcterms:modified xsi:type="dcterms:W3CDTF">2023-05-10T13:37:26Z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0x0101004996EC16F99CA148800EEC0F020E80E4</vt:lpwstr>
  </property>
  <property fmtid="{D5CDD505-2E9C-101B-9397-08002B2CF9AE}" pid="3" name="MediaServiceImageTags">
    <vt:lpwstr/>
  </property>
</Properties>
</file>