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 id="2147483731" r:id="rId2"/>
  </p:sldMasterIdLst>
  <p:notesMasterIdLst>
    <p:notesMasterId r:id="rId16"/>
  </p:notesMasterIdLst>
  <p:handoutMasterIdLst>
    <p:handoutMasterId r:id="rId17"/>
  </p:handoutMasterIdLst>
  <p:sldIdLst>
    <p:sldId id="256" r:id="rId3"/>
    <p:sldId id="259" r:id="rId4"/>
    <p:sldId id="257" r:id="rId5"/>
    <p:sldId id="261" r:id="rId6"/>
    <p:sldId id="262" r:id="rId7"/>
    <p:sldId id="264" r:id="rId8"/>
    <p:sldId id="265" r:id="rId9"/>
    <p:sldId id="266" r:id="rId10"/>
    <p:sldId id="263" r:id="rId11"/>
    <p:sldId id="258" r:id="rId12"/>
    <p:sldId id="260" r:id="rId13"/>
    <p:sldId id="267"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lly Zorzi" initials="KZ"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6654"/>
    <a:srgbClr val="00BBE5"/>
    <a:srgbClr val="0075BF"/>
    <a:srgbClr val="0099D8"/>
    <a:srgbClr val="7DC242"/>
    <a:srgbClr val="414042"/>
    <a:srgbClr val="D31D57"/>
    <a:srgbClr val="A1007D"/>
    <a:srgbClr val="F5A81C"/>
    <a:srgbClr val="F6C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550" autoAdjust="0"/>
  </p:normalViewPr>
  <p:slideViewPr>
    <p:cSldViewPr snapToGrid="0" snapToObjects="1">
      <p:cViewPr varScale="1">
        <p:scale>
          <a:sx n="107" d="100"/>
          <a:sy n="107" d="100"/>
        </p:scale>
        <p:origin x="-896"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snapToObjects="1">
      <p:cViewPr varScale="1">
        <p:scale>
          <a:sx n="81" d="100"/>
          <a:sy n="81" d="100"/>
        </p:scale>
        <p:origin x="-304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2FF8098-64EA-F343-B7B2-05C4125150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ACAD6195-6045-AC4B-8786-A9B3F8FE91E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FC326F-F1A4-A64C-9976-5572560BE8EB}" type="datetimeFigureOut">
              <a:rPr lang="en-US" smtClean="0"/>
              <a:t>19-09-12</a:t>
            </a:fld>
            <a:endParaRPr lang="en-US"/>
          </a:p>
        </p:txBody>
      </p:sp>
      <p:sp>
        <p:nvSpPr>
          <p:cNvPr id="4" name="Footer Placeholder 3">
            <a:extLst>
              <a:ext uri="{FF2B5EF4-FFF2-40B4-BE49-F238E27FC236}">
                <a16:creationId xmlns="" xmlns:a16="http://schemas.microsoft.com/office/drawing/2014/main" id="{606F0975-A353-9A4E-93A6-7988FEBD0B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3E8D3FCE-5F8C-3442-B3DA-6456F12EA0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AF9891-DFD0-0049-A136-F83B879C2E2D}" type="slidenum">
              <a:rPr lang="en-US" smtClean="0"/>
              <a:t>‹#›</a:t>
            </a:fld>
            <a:endParaRPr lang="en-US"/>
          </a:p>
        </p:txBody>
      </p:sp>
    </p:spTree>
    <p:extLst>
      <p:ext uri="{BB962C8B-B14F-4D97-AF65-F5344CB8AC3E}">
        <p14:creationId xmlns:p14="http://schemas.microsoft.com/office/powerpoint/2010/main" val="2957322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5D21B-C143-D74A-8AF2-54ACE2031BE1}" type="datetimeFigureOut">
              <a:rPr lang="en-US" smtClean="0"/>
              <a:t>19-09-12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E65F71-58FE-3049-A2F2-CF1E9F2CC1C8}" type="slidenum">
              <a:rPr lang="en-US" smtClean="0"/>
              <a:t>‹#›</a:t>
            </a:fld>
            <a:endParaRPr lang="en-US"/>
          </a:p>
        </p:txBody>
      </p:sp>
    </p:spTree>
    <p:extLst>
      <p:ext uri="{BB962C8B-B14F-4D97-AF65-F5344CB8AC3E}">
        <p14:creationId xmlns:p14="http://schemas.microsoft.com/office/powerpoint/2010/main" val="245227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Someone who died.</a:t>
            </a:r>
          </a:p>
          <a:p>
            <a:endParaRPr lang="en-US" dirty="0" smtClean="0"/>
          </a:p>
          <a:p>
            <a:r>
              <a:rPr lang="en-US" dirty="0" smtClean="0"/>
              <a:t>Let’s share. </a:t>
            </a:r>
          </a:p>
          <a:p>
            <a:r>
              <a:rPr lang="en-US" dirty="0" smtClean="0"/>
              <a:t>Put up your hand if someone you cared about died? (could be someone you knew from your cancer journey </a:t>
            </a:r>
            <a:r>
              <a:rPr lang="mr-IN" dirty="0" smtClean="0"/>
              <a:t>–</a:t>
            </a:r>
            <a:r>
              <a:rPr lang="en-US" dirty="0" smtClean="0"/>
              <a:t> if so, choose this person. Or choose someone else that is important to you)</a:t>
            </a:r>
          </a:p>
          <a:p>
            <a:r>
              <a:rPr lang="en-US" dirty="0" smtClean="0"/>
              <a:t>Write their name on a piece of paper. </a:t>
            </a:r>
          </a:p>
          <a:p>
            <a:r>
              <a:rPr lang="en-US" dirty="0" smtClean="0"/>
              <a:t>Write one special thing that you remember about them.</a:t>
            </a:r>
          </a:p>
          <a:p>
            <a:r>
              <a:rPr lang="en-US" dirty="0" smtClean="0"/>
              <a:t>Share with a partner?</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5</a:t>
            </a:fld>
            <a:endParaRPr lang="en-US"/>
          </a:p>
        </p:txBody>
      </p:sp>
    </p:spTree>
    <p:extLst>
      <p:ext uri="{BB962C8B-B14F-4D97-AF65-F5344CB8AC3E}">
        <p14:creationId xmlns:p14="http://schemas.microsoft.com/office/powerpoint/2010/main" val="4215224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Someone who died.</a:t>
            </a:r>
          </a:p>
          <a:p>
            <a:endParaRPr lang="en-US" dirty="0" smtClean="0"/>
          </a:p>
          <a:p>
            <a:r>
              <a:rPr lang="en-US" dirty="0" smtClean="0"/>
              <a:t>Let’s share. </a:t>
            </a:r>
          </a:p>
          <a:p>
            <a:r>
              <a:rPr lang="en-US" dirty="0" smtClean="0"/>
              <a:t>Put up your hand if someone you cared about died? (could be someone you knew from your cancer journey </a:t>
            </a:r>
            <a:r>
              <a:rPr lang="mr-IN" dirty="0" smtClean="0"/>
              <a:t>–</a:t>
            </a:r>
            <a:r>
              <a:rPr lang="en-US" dirty="0" smtClean="0"/>
              <a:t> if so, choose this person. Or choose someone else that is important to you)</a:t>
            </a:r>
          </a:p>
          <a:p>
            <a:r>
              <a:rPr lang="en-US" dirty="0" smtClean="0"/>
              <a:t>Write their name on a piece of paper. </a:t>
            </a:r>
          </a:p>
          <a:p>
            <a:r>
              <a:rPr lang="en-US" dirty="0" smtClean="0"/>
              <a:t>Write one special thing that you remember about them.</a:t>
            </a:r>
          </a:p>
          <a:p>
            <a:r>
              <a:rPr lang="en-US" dirty="0" smtClean="0"/>
              <a:t>Share with a partner?</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6</a:t>
            </a:fld>
            <a:endParaRPr lang="en-US"/>
          </a:p>
        </p:txBody>
      </p:sp>
    </p:spTree>
    <p:extLst>
      <p:ext uri="{BB962C8B-B14F-4D97-AF65-F5344CB8AC3E}">
        <p14:creationId xmlns:p14="http://schemas.microsoft.com/office/powerpoint/2010/main" val="4215224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Someone who died.</a:t>
            </a:r>
          </a:p>
          <a:p>
            <a:endParaRPr lang="en-US" dirty="0" smtClean="0"/>
          </a:p>
          <a:p>
            <a:r>
              <a:rPr lang="en-US" dirty="0" smtClean="0"/>
              <a:t>Let’s share. </a:t>
            </a:r>
          </a:p>
          <a:p>
            <a:r>
              <a:rPr lang="en-US" dirty="0" smtClean="0"/>
              <a:t>Put up your hand if someone you cared about died? (could be someone you knew from your cancer journey </a:t>
            </a:r>
            <a:r>
              <a:rPr lang="mr-IN" dirty="0" smtClean="0"/>
              <a:t>–</a:t>
            </a:r>
            <a:r>
              <a:rPr lang="en-US" dirty="0" smtClean="0"/>
              <a:t> if so, choose this person. Or choose someone else that is important to you)</a:t>
            </a:r>
          </a:p>
          <a:p>
            <a:r>
              <a:rPr lang="en-US" dirty="0" smtClean="0"/>
              <a:t>Write their name on a piece of paper. </a:t>
            </a:r>
          </a:p>
          <a:p>
            <a:r>
              <a:rPr lang="en-US" dirty="0" smtClean="0"/>
              <a:t>Write one special thing that you remember about them.</a:t>
            </a:r>
          </a:p>
          <a:p>
            <a:r>
              <a:rPr lang="en-US" dirty="0" smtClean="0"/>
              <a:t>Share with a partner?</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7</a:t>
            </a:fld>
            <a:endParaRPr lang="en-US"/>
          </a:p>
        </p:txBody>
      </p:sp>
    </p:spTree>
    <p:extLst>
      <p:ext uri="{BB962C8B-B14F-4D97-AF65-F5344CB8AC3E}">
        <p14:creationId xmlns:p14="http://schemas.microsoft.com/office/powerpoint/2010/main" val="4215224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Someone who died.</a:t>
            </a:r>
          </a:p>
          <a:p>
            <a:endParaRPr lang="en-US" dirty="0" smtClean="0"/>
          </a:p>
          <a:p>
            <a:r>
              <a:rPr lang="en-US" dirty="0" smtClean="0"/>
              <a:t>Let’s share. </a:t>
            </a:r>
          </a:p>
          <a:p>
            <a:r>
              <a:rPr lang="en-US" dirty="0" smtClean="0"/>
              <a:t>Put up your hand if someone you cared about died? (could be someone you knew from your cancer journey </a:t>
            </a:r>
            <a:r>
              <a:rPr lang="mr-IN" dirty="0" smtClean="0"/>
              <a:t>–</a:t>
            </a:r>
            <a:r>
              <a:rPr lang="en-US" dirty="0" smtClean="0"/>
              <a:t> if so, choose this person. Or choose someone else that is important to you)</a:t>
            </a:r>
          </a:p>
          <a:p>
            <a:r>
              <a:rPr lang="en-US" dirty="0" smtClean="0"/>
              <a:t>Write their name on a piece of paper. </a:t>
            </a:r>
          </a:p>
          <a:p>
            <a:r>
              <a:rPr lang="en-US" dirty="0" smtClean="0"/>
              <a:t>Write one special thing that you remember about them.</a:t>
            </a:r>
          </a:p>
          <a:p>
            <a:r>
              <a:rPr lang="en-US" dirty="0" smtClean="0"/>
              <a:t>Share with a partner?</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8</a:t>
            </a:fld>
            <a:endParaRPr lang="en-US"/>
          </a:p>
        </p:txBody>
      </p:sp>
    </p:spTree>
    <p:extLst>
      <p:ext uri="{BB962C8B-B14F-4D97-AF65-F5344CB8AC3E}">
        <p14:creationId xmlns:p14="http://schemas.microsoft.com/office/powerpoint/2010/main" val="4215224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ayout">
    <p:spTree>
      <p:nvGrpSpPr>
        <p:cNvPr id="1" name=""/>
        <p:cNvGrpSpPr/>
        <p:nvPr/>
      </p:nvGrpSpPr>
      <p:grpSpPr>
        <a:xfrm>
          <a:off x="0" y="0"/>
          <a:ext cx="0" cy="0"/>
          <a:chOff x="0" y="0"/>
          <a:chExt cx="0" cy="0"/>
        </a:xfrm>
      </p:grpSpPr>
      <p:sp>
        <p:nvSpPr>
          <p:cNvPr id="12" name="Text Placeholder 3">
            <a:extLst>
              <a:ext uri="{FF2B5EF4-FFF2-40B4-BE49-F238E27FC236}">
                <a16:creationId xmlns="" xmlns:a16="http://schemas.microsoft.com/office/drawing/2014/main" id="{91AA9276-EB7B-8445-9528-0F3C50447F6F}"/>
              </a:ext>
            </a:extLst>
          </p:cNvPr>
          <p:cNvSpPr>
            <a:spLocks noGrp="1"/>
          </p:cNvSpPr>
          <p:nvPr>
            <p:ph type="body" sz="quarter" idx="21" hasCustomPrompt="1"/>
          </p:nvPr>
        </p:nvSpPr>
        <p:spPr>
          <a:xfrm>
            <a:off x="621506" y="1566864"/>
            <a:ext cx="4705350" cy="2015936"/>
          </a:xfrm>
          <a:prstGeom prst="rect">
            <a:avLst/>
          </a:prstGeom>
        </p:spPr>
        <p:txBody>
          <a:bodyPr>
            <a:spAutoFit/>
          </a:bodyPr>
          <a:lstStyle>
            <a:lvl1pPr marL="0" indent="0">
              <a:lnSpc>
                <a:spcPts val="7500"/>
              </a:lnSpc>
              <a:buNone/>
              <a:defRPr sz="6600">
                <a:solidFill>
                  <a:schemeClr val="accent1"/>
                </a:solidFill>
              </a:defRPr>
            </a:lvl1pPr>
          </a:lstStyle>
          <a:p>
            <a:pPr lvl="0"/>
            <a:r>
              <a:rPr lang="en-US" dirty="0" smtClean="0"/>
              <a:t>Session Title (insert</a:t>
            </a:r>
            <a:r>
              <a:rPr lang="en-US" dirty="0"/>
              <a:t>)</a:t>
            </a:r>
          </a:p>
        </p:txBody>
      </p:sp>
      <p:sp>
        <p:nvSpPr>
          <p:cNvPr id="8" name="Text Placeholder 17">
            <a:extLst>
              <a:ext uri="{FF2B5EF4-FFF2-40B4-BE49-F238E27FC236}">
                <a16:creationId xmlns="" xmlns:a16="http://schemas.microsoft.com/office/drawing/2014/main" id="{A8789253-6E08-5941-8639-22BB957F75DD}"/>
              </a:ext>
            </a:extLst>
          </p:cNvPr>
          <p:cNvSpPr>
            <a:spLocks noGrp="1"/>
          </p:cNvSpPr>
          <p:nvPr>
            <p:ph type="body" sz="quarter" idx="25" hasCustomPrompt="1"/>
          </p:nvPr>
        </p:nvSpPr>
        <p:spPr>
          <a:xfrm>
            <a:off x="2190748" y="5334867"/>
            <a:ext cx="3888775" cy="1109662"/>
          </a:xfrm>
          <a:prstGeom prst="rect">
            <a:avLst/>
          </a:prstGeom>
        </p:spPr>
        <p:txBody>
          <a:bodyPr/>
          <a:lstStyle>
            <a:lvl1pPr marL="0" indent="0">
              <a:lnSpc>
                <a:spcPct val="100000"/>
              </a:lnSpc>
              <a:spcBef>
                <a:spcPts val="0"/>
              </a:spcBef>
              <a:buNone/>
              <a:defRPr sz="1800" baseline="0">
                <a:solidFill>
                  <a:schemeClr val="tx1">
                    <a:lumMod val="75000"/>
                    <a:lumOff val="25000"/>
                  </a:schemeClr>
                </a:solidFill>
              </a:defRPr>
            </a:lvl1pPr>
          </a:lstStyle>
          <a:p>
            <a:pPr lvl="0"/>
            <a:r>
              <a:rPr lang="en-US" dirty="0" smtClean="0"/>
              <a:t>Dr. John </a:t>
            </a:r>
            <a:r>
              <a:rPr lang="en-US" dirty="0" err="1" smtClean="0"/>
              <a:t>McLongname</a:t>
            </a:r>
            <a:r>
              <a:rPr lang="en-US" dirty="0" smtClean="0"/>
              <a:t>, MD</a:t>
            </a:r>
            <a:br>
              <a:rPr lang="en-US" dirty="0" smtClean="0"/>
            </a:br>
            <a:r>
              <a:rPr lang="en-US" dirty="0" smtClean="0"/>
              <a:t>Dr. Jane </a:t>
            </a:r>
            <a:r>
              <a:rPr lang="en-US" dirty="0" err="1" smtClean="0"/>
              <a:t>MacShortname</a:t>
            </a:r>
            <a:r>
              <a:rPr lang="en-US" dirty="0" smtClean="0"/>
              <a:t>, OC </a:t>
            </a:r>
            <a:r>
              <a:rPr lang="en-US" dirty="0" err="1" smtClean="0"/>
              <a:t>MBChB</a:t>
            </a:r>
            <a:r>
              <a:rPr lang="en-US" dirty="0" smtClean="0"/>
              <a:t> </a:t>
            </a:r>
            <a:r>
              <a:rPr lang="en-US" dirty="0" err="1" smtClean="0"/>
              <a:t>FRCPC</a:t>
            </a:r>
            <a:endParaRPr lang="en-US" dirty="0"/>
          </a:p>
        </p:txBody>
      </p:sp>
      <p:sp>
        <p:nvSpPr>
          <p:cNvPr id="9" name="Text Placeholder 17">
            <a:extLst>
              <a:ext uri="{FF2B5EF4-FFF2-40B4-BE49-F238E27FC236}">
                <a16:creationId xmlns="" xmlns:a16="http://schemas.microsoft.com/office/drawing/2014/main" id="{A8789253-6E08-5941-8639-22BB957F75DD}"/>
              </a:ext>
            </a:extLst>
          </p:cNvPr>
          <p:cNvSpPr>
            <a:spLocks noGrp="1"/>
          </p:cNvSpPr>
          <p:nvPr>
            <p:ph type="body" sz="quarter" idx="24" hasCustomPrompt="1"/>
          </p:nvPr>
        </p:nvSpPr>
        <p:spPr>
          <a:xfrm>
            <a:off x="621506" y="5334867"/>
            <a:ext cx="1616075" cy="1109662"/>
          </a:xfrm>
          <a:prstGeom prst="rect">
            <a:avLst/>
          </a:prstGeom>
        </p:spPr>
        <p:txBody>
          <a:bodyPr/>
          <a:lstStyle>
            <a:lvl1pPr marL="0" indent="0">
              <a:lnSpc>
                <a:spcPts val="2000"/>
              </a:lnSpc>
              <a:spcBef>
                <a:spcPts val="0"/>
              </a:spcBef>
              <a:buNone/>
              <a:defRPr sz="1800">
                <a:solidFill>
                  <a:srgbClr val="00B0F0"/>
                </a:solidFill>
              </a:defRPr>
            </a:lvl1pPr>
          </a:lstStyle>
          <a:p>
            <a:pPr lvl="0"/>
            <a:r>
              <a:rPr lang="en-CA" sz="2000" dirty="0" smtClean="0">
                <a:solidFill>
                  <a:srgbClr val="00B2D4"/>
                </a:solidFill>
                <a:cs typeface="Calibri" panose="020F0502020204030204" pitchFamily="34" charset="0"/>
              </a:rPr>
              <a:t>Presented by:</a:t>
            </a:r>
            <a:endParaRPr lang="en-US" dirty="0"/>
          </a:p>
        </p:txBody>
      </p:sp>
    </p:spTree>
    <p:extLst>
      <p:ext uri="{BB962C8B-B14F-4D97-AF65-F5344CB8AC3E}">
        <p14:creationId xmlns:p14="http://schemas.microsoft.com/office/powerpoint/2010/main" val="3430889712"/>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ne Content Layout">
    <p:spTree>
      <p:nvGrpSpPr>
        <p:cNvPr id="1" name=""/>
        <p:cNvGrpSpPr/>
        <p:nvPr/>
      </p:nvGrpSpPr>
      <p:grpSpPr>
        <a:xfrm>
          <a:off x="0" y="0"/>
          <a:ext cx="0" cy="0"/>
          <a:chOff x="0" y="0"/>
          <a:chExt cx="0" cy="0"/>
        </a:xfrm>
      </p:grpSpPr>
      <p:sp>
        <p:nvSpPr>
          <p:cNvPr id="3" name="Text Placeholder 2">
            <a:extLst>
              <a:ext uri="{FF2B5EF4-FFF2-40B4-BE49-F238E27FC236}">
                <a16:creationId xmlns="" xmlns:a16="http://schemas.microsoft.com/office/drawing/2014/main" id="{E7B418A8-4F09-0C4B-A3AE-EDAF91BFEF80}"/>
              </a:ext>
            </a:extLst>
          </p:cNvPr>
          <p:cNvSpPr>
            <a:spLocks noGrp="1"/>
          </p:cNvSpPr>
          <p:nvPr>
            <p:ph type="body" sz="quarter" idx="13"/>
          </p:nvPr>
        </p:nvSpPr>
        <p:spPr>
          <a:xfrm>
            <a:off x="379521" y="1460213"/>
            <a:ext cx="7908131" cy="1429109"/>
          </a:xfrm>
          <a:prstGeom prst="rect">
            <a:avLst/>
          </a:prstGeom>
        </p:spPr>
        <p:txBody>
          <a:bodyPr wrap="square">
            <a:sp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 xmlns:a16="http://schemas.microsoft.com/office/drawing/2014/main" id="{91A44963-E80D-DE4E-8C6E-48E741FF1FA4}"/>
              </a:ext>
            </a:extLst>
          </p:cNvPr>
          <p:cNvSpPr>
            <a:spLocks noGrp="1"/>
          </p:cNvSpPr>
          <p:nvPr>
            <p:ph type="title" hasCustomPrompt="1"/>
          </p:nvPr>
        </p:nvSpPr>
        <p:spPr>
          <a:xfrm>
            <a:off x="379520" y="548429"/>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571107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wo Content Layout">
    <p:spTree>
      <p:nvGrpSpPr>
        <p:cNvPr id="1" name=""/>
        <p:cNvGrpSpPr/>
        <p:nvPr/>
      </p:nvGrpSpPr>
      <p:grpSpPr>
        <a:xfrm>
          <a:off x="0" y="0"/>
          <a:ext cx="0" cy="0"/>
          <a:chOff x="0" y="0"/>
          <a:chExt cx="0" cy="0"/>
        </a:xfrm>
      </p:grpSpPr>
      <p:sp>
        <p:nvSpPr>
          <p:cNvPr id="5" name="Title 3">
            <a:extLst>
              <a:ext uri="{FF2B5EF4-FFF2-40B4-BE49-F238E27FC236}">
                <a16:creationId xmlns="" xmlns:a16="http://schemas.microsoft.com/office/drawing/2014/main" id="{BC7D2690-E9A9-7E4A-B576-D5DADF1F2B76}"/>
              </a:ext>
            </a:extLst>
          </p:cNvPr>
          <p:cNvSpPr>
            <a:spLocks noGrp="1"/>
          </p:cNvSpPr>
          <p:nvPr>
            <p:ph type="title" hasCustomPrompt="1"/>
          </p:nvPr>
        </p:nvSpPr>
        <p:spPr>
          <a:xfrm>
            <a:off x="379520" y="557930"/>
            <a:ext cx="7011880"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1" name="Text Placeholder 2">
            <a:extLst>
              <a:ext uri="{FF2B5EF4-FFF2-40B4-BE49-F238E27FC236}">
                <a16:creationId xmlns="" xmlns:a16="http://schemas.microsoft.com/office/drawing/2014/main" id="{9C8ACA16-708C-A843-9586-FA9D93741AEC}"/>
              </a:ext>
            </a:extLst>
          </p:cNvPr>
          <p:cNvSpPr>
            <a:spLocks noGrp="1"/>
          </p:cNvSpPr>
          <p:nvPr>
            <p:ph type="body" sz="quarter" idx="12"/>
          </p:nvPr>
        </p:nvSpPr>
        <p:spPr>
          <a:xfrm>
            <a:off x="4327072"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 xmlns:a16="http://schemas.microsoft.com/office/drawing/2014/main" id="{52062830-4B5F-BD47-A7B5-46A0C144ACD4}"/>
              </a:ext>
            </a:extLst>
          </p:cNvPr>
          <p:cNvSpPr>
            <a:spLocks noGrp="1"/>
          </p:cNvSpPr>
          <p:nvPr>
            <p:ph type="body" sz="quarter" idx="13"/>
          </p:nvPr>
        </p:nvSpPr>
        <p:spPr>
          <a:xfrm>
            <a:off x="379520"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316078"/>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hree Content Layout">
    <p:spTree>
      <p:nvGrpSpPr>
        <p:cNvPr id="1" name=""/>
        <p:cNvGrpSpPr/>
        <p:nvPr/>
      </p:nvGrpSpPr>
      <p:grpSpPr>
        <a:xfrm>
          <a:off x="0" y="0"/>
          <a:ext cx="0" cy="0"/>
          <a:chOff x="0" y="0"/>
          <a:chExt cx="0" cy="0"/>
        </a:xfrm>
      </p:grpSpPr>
      <p:sp>
        <p:nvSpPr>
          <p:cNvPr id="8" name="Title 3">
            <a:extLst>
              <a:ext uri="{FF2B5EF4-FFF2-40B4-BE49-F238E27FC236}">
                <a16:creationId xmlns="" xmlns:a16="http://schemas.microsoft.com/office/drawing/2014/main"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4" name="Text Placeholder 2">
            <a:extLst>
              <a:ext uri="{FF2B5EF4-FFF2-40B4-BE49-F238E27FC236}">
                <a16:creationId xmlns="" xmlns:a16="http://schemas.microsoft.com/office/drawing/2014/main" id="{3D089A79-F396-A047-93DA-F6DC97B620D9}"/>
              </a:ext>
            </a:extLst>
          </p:cNvPr>
          <p:cNvSpPr>
            <a:spLocks noGrp="1"/>
          </p:cNvSpPr>
          <p:nvPr>
            <p:ph type="body" sz="quarter" idx="13"/>
          </p:nvPr>
        </p:nvSpPr>
        <p:spPr>
          <a:xfrm>
            <a:off x="379521" y="1469714"/>
            <a:ext cx="2636333"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2">
            <a:extLst>
              <a:ext uri="{FF2B5EF4-FFF2-40B4-BE49-F238E27FC236}">
                <a16:creationId xmlns="" xmlns:a16="http://schemas.microsoft.com/office/drawing/2014/main" id="{C9228D1C-5248-944A-A79F-3941079B80F6}"/>
              </a:ext>
            </a:extLst>
          </p:cNvPr>
          <p:cNvSpPr>
            <a:spLocks noGrp="1"/>
          </p:cNvSpPr>
          <p:nvPr>
            <p:ph type="body" sz="quarter" idx="14"/>
          </p:nvPr>
        </p:nvSpPr>
        <p:spPr>
          <a:xfrm>
            <a:off x="3251940"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2">
            <a:extLst>
              <a:ext uri="{FF2B5EF4-FFF2-40B4-BE49-F238E27FC236}">
                <a16:creationId xmlns="" xmlns:a16="http://schemas.microsoft.com/office/drawing/2014/main" id="{8681B606-719E-8641-9AAC-8077EFE51183}"/>
              </a:ext>
            </a:extLst>
          </p:cNvPr>
          <p:cNvSpPr>
            <a:spLocks noGrp="1"/>
          </p:cNvSpPr>
          <p:nvPr>
            <p:ph type="body" sz="quarter" idx="15"/>
          </p:nvPr>
        </p:nvSpPr>
        <p:spPr>
          <a:xfrm>
            <a:off x="6124071"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9817361"/>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amp; Picture Box Layout">
    <p:spTree>
      <p:nvGrpSpPr>
        <p:cNvPr id="1" name=""/>
        <p:cNvGrpSpPr/>
        <p:nvPr/>
      </p:nvGrpSpPr>
      <p:grpSpPr>
        <a:xfrm>
          <a:off x="0" y="0"/>
          <a:ext cx="0" cy="0"/>
          <a:chOff x="0" y="0"/>
          <a:chExt cx="0" cy="0"/>
        </a:xfrm>
      </p:grpSpPr>
      <p:sp>
        <p:nvSpPr>
          <p:cNvPr id="4" name="Picture Placeholder 10">
            <a:extLst>
              <a:ext uri="{FF2B5EF4-FFF2-40B4-BE49-F238E27FC236}">
                <a16:creationId xmlns="" xmlns:a16="http://schemas.microsoft.com/office/drawing/2014/main" id="{D595C61F-E708-FD4B-A878-F6934EFA3D02}"/>
              </a:ext>
            </a:extLst>
          </p:cNvPr>
          <p:cNvSpPr>
            <a:spLocks noGrp="1"/>
          </p:cNvSpPr>
          <p:nvPr>
            <p:ph type="pic" sz="quarter" idx="11"/>
          </p:nvPr>
        </p:nvSpPr>
        <p:spPr>
          <a:xfrm>
            <a:off x="5085160" y="1462223"/>
            <a:ext cx="3795713" cy="3870903"/>
          </a:xfrm>
          <a:prstGeom prst="rect">
            <a:avLst/>
          </a:prstGeom>
        </p:spPr>
        <p:txBody>
          <a:bodyPr/>
          <a:lstStyle>
            <a:lvl1pPr>
              <a:defRPr>
                <a:solidFill>
                  <a:schemeClr val="tx1">
                    <a:lumMod val="75000"/>
                    <a:lumOff val="25000"/>
                  </a:schemeClr>
                </a:solidFill>
              </a:defRPr>
            </a:lvl1pPr>
          </a:lstStyle>
          <a:p>
            <a:endParaRPr lang="en-US" dirty="0"/>
          </a:p>
        </p:txBody>
      </p:sp>
      <p:sp>
        <p:nvSpPr>
          <p:cNvPr id="9" name="Text Placeholder 2">
            <a:extLst>
              <a:ext uri="{FF2B5EF4-FFF2-40B4-BE49-F238E27FC236}">
                <a16:creationId xmlns="" xmlns:a16="http://schemas.microsoft.com/office/drawing/2014/main" id="{5E96DBDF-142B-3E4B-8C87-751790CD745D}"/>
              </a:ext>
            </a:extLst>
          </p:cNvPr>
          <p:cNvSpPr>
            <a:spLocks noGrp="1"/>
          </p:cNvSpPr>
          <p:nvPr>
            <p:ph type="body" sz="quarter" idx="13"/>
          </p:nvPr>
        </p:nvSpPr>
        <p:spPr>
          <a:xfrm>
            <a:off x="379520" y="1462224"/>
            <a:ext cx="4479862" cy="387090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3">
            <a:extLst>
              <a:ext uri="{FF2B5EF4-FFF2-40B4-BE49-F238E27FC236}">
                <a16:creationId xmlns="" xmlns:a16="http://schemas.microsoft.com/office/drawing/2014/main"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434104172"/>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theme" Target="../theme/theme2.xml"/><Relationship Id="rId6" Type="http://schemas.openxmlformats.org/officeDocument/2006/relationships/image" Target="../media/image3.png"/><Relationship Id="rId7" Type="http://schemas.openxmlformats.org/officeDocument/2006/relationships/image" Target="../media/image2.jpg"/><Relationship Id="rId1" Type="http://schemas.openxmlformats.org/officeDocument/2006/relationships/slideLayout" Target="../slideLayouts/slideLayout2.xml"/><Relationship Id="rId2"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20B9F062-6F26-C648-B58B-BA04EACD8596}"/>
              </a:ext>
            </a:extLst>
          </p:cNvPr>
          <p:cNvPicPr>
            <a:picLocks noChangeAspect="1"/>
          </p:cNvPicPr>
          <p:nvPr userDrawn="1"/>
        </p:nvPicPr>
        <p:blipFill rotWithShape="1">
          <a:blip r:embed="rId3"/>
          <a:srcRect l="71986"/>
          <a:stretch/>
        </p:blipFill>
        <p:spPr>
          <a:xfrm>
            <a:off x="5915025" y="0"/>
            <a:ext cx="3228975" cy="6858000"/>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72190" y="115330"/>
            <a:ext cx="1856480" cy="1145059"/>
          </a:xfrm>
          <a:prstGeom prst="rect">
            <a:avLst/>
          </a:prstGeom>
        </p:spPr>
      </p:pic>
    </p:spTree>
    <p:extLst>
      <p:ext uri="{BB962C8B-B14F-4D97-AF65-F5344CB8AC3E}">
        <p14:creationId xmlns:p14="http://schemas.microsoft.com/office/powerpoint/2010/main" val="3766614268"/>
      </p:ext>
    </p:extLst>
  </p:cSld>
  <p:clrMap bg1="lt1" tx1="dk1" bg2="lt2" tx2="dk2" accent1="accent1" accent2="accent2" accent3="accent3" accent4="accent4" accent5="accent5" accent6="accent6" hlink="hlink" folHlink="folHlink"/>
  <p:sldLayoutIdLst>
    <p:sldLayoutId id="2147483724" r:id="rId1"/>
  </p:sldLayoutIdLst>
  <p:timing>
    <p:tnLst>
      <p:par>
        <p:cTn xmlns:p14="http://schemas.microsoft.com/office/powerpoint/2010/mai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 xmlns:a16="http://schemas.microsoft.com/office/drawing/2014/main" id="{5DB9F037-6FFB-094B-8FAB-C2B1236AD228}"/>
              </a:ext>
            </a:extLst>
          </p:cNvPr>
          <p:cNvPicPr>
            <a:picLocks noChangeAspect="1"/>
          </p:cNvPicPr>
          <p:nvPr userDrawn="1"/>
        </p:nvPicPr>
        <p:blipFill>
          <a:blip r:embed="rId6"/>
          <a:stretch>
            <a:fillRect/>
          </a:stretch>
        </p:blipFill>
        <p:spPr>
          <a:xfrm>
            <a:off x="8470885" y="6357046"/>
            <a:ext cx="386811" cy="500954"/>
          </a:xfrm>
          <a:prstGeom prst="rect">
            <a:avLst/>
          </a:prstGeom>
        </p:spPr>
      </p:pic>
      <p:sp>
        <p:nvSpPr>
          <p:cNvPr id="9" name="TextBox 8">
            <a:extLst>
              <a:ext uri="{FF2B5EF4-FFF2-40B4-BE49-F238E27FC236}">
                <a16:creationId xmlns="" xmlns:a16="http://schemas.microsoft.com/office/drawing/2014/main" id="{3B4FF6C7-31A5-9946-BEA5-CBAB3DBB908A}"/>
              </a:ext>
            </a:extLst>
          </p:cNvPr>
          <p:cNvSpPr txBox="1"/>
          <p:nvPr userDrawn="1"/>
        </p:nvSpPr>
        <p:spPr>
          <a:xfrm>
            <a:off x="8477251" y="6332314"/>
            <a:ext cx="380446" cy="276999"/>
          </a:xfrm>
          <a:prstGeom prst="rect">
            <a:avLst/>
          </a:prstGeom>
          <a:noFill/>
        </p:spPr>
        <p:txBody>
          <a:bodyPr wrap="square" rtlCol="0" anchor="ctr">
            <a:spAutoFit/>
          </a:bodyPr>
          <a:lstStyle/>
          <a:p>
            <a:pPr algn="ctr"/>
            <a:fld id="{3B56B5D4-84E3-5F46-B76F-2867A36A5E84}" type="slidenum">
              <a:rPr lang="en-US" sz="1200" smtClean="0">
                <a:solidFill>
                  <a:schemeClr val="bg1"/>
                </a:solidFill>
              </a:rPr>
              <a:t>‹#›</a:t>
            </a:fld>
            <a:endParaRPr lang="en-US" sz="1200" dirty="0">
              <a:solidFill>
                <a:schemeClr val="bg1"/>
              </a:solidFill>
            </a:endParaRPr>
          </a:p>
        </p:txBody>
      </p:sp>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97020" y="5669856"/>
            <a:ext cx="1759383" cy="1085171"/>
          </a:xfrm>
          <a:prstGeom prst="rect">
            <a:avLst/>
          </a:prstGeom>
        </p:spPr>
      </p:pic>
    </p:spTree>
    <p:extLst>
      <p:ext uri="{BB962C8B-B14F-4D97-AF65-F5344CB8AC3E}">
        <p14:creationId xmlns:p14="http://schemas.microsoft.com/office/powerpoint/2010/main" val="626284983"/>
      </p:ext>
    </p:extLst>
  </p:cSld>
  <p:clrMap bg1="lt1" tx1="dk1" bg2="lt2" tx2="dk2" accent1="accent1" accent2="accent2" accent3="accent3" accent4="accent4" accent5="accent5" accent6="accent6" hlink="hlink" folHlink="folHlink"/>
  <p:sldLayoutIdLst>
    <p:sldLayoutId id="2147483852" r:id="rId1"/>
    <p:sldLayoutId id="2147483776" r:id="rId2"/>
    <p:sldLayoutId id="2147483777" r:id="rId3"/>
    <p:sldLayoutId id="2147483778" r:id="rId4"/>
  </p:sldLayoutIdLst>
  <p:timing>
    <p:tnLst>
      <p:par>
        <p:cTn xmlns:p14="http://schemas.microsoft.com/office/powerpoint/2010/mai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21506" y="1566864"/>
            <a:ext cx="4705350" cy="2986715"/>
          </a:xfrm>
        </p:spPr>
        <p:txBody>
          <a:bodyPr/>
          <a:lstStyle/>
          <a:p>
            <a:r>
              <a:rPr lang="en-US" dirty="0" smtClean="0"/>
              <a:t>Living with Grief and Loss</a:t>
            </a:r>
            <a:endParaRPr lang="en-US" dirty="0"/>
          </a:p>
        </p:txBody>
      </p:sp>
      <p:sp>
        <p:nvSpPr>
          <p:cNvPr id="5" name="Text Placeholder 4"/>
          <p:cNvSpPr>
            <a:spLocks noGrp="1"/>
          </p:cNvSpPr>
          <p:nvPr>
            <p:ph type="body" sz="quarter" idx="25"/>
          </p:nvPr>
        </p:nvSpPr>
        <p:spPr/>
        <p:txBody>
          <a:bodyPr/>
          <a:lstStyle/>
          <a:p>
            <a:r>
              <a:rPr lang="en-US" dirty="0" smtClean="0"/>
              <a:t>Carly Fleming, M.Ed., RP</a:t>
            </a:r>
          </a:p>
          <a:p>
            <a:r>
              <a:rPr lang="en-US" dirty="0" smtClean="0"/>
              <a:t>Registered Psychotherapist </a:t>
            </a:r>
          </a:p>
          <a:p>
            <a:r>
              <a:rPr lang="en-US" dirty="0" err="1" smtClean="0">
                <a:solidFill>
                  <a:schemeClr val="accent1"/>
                </a:solidFill>
              </a:rPr>
              <a:t>everwell</a:t>
            </a:r>
            <a:r>
              <a:rPr lang="en-US" dirty="0" smtClean="0">
                <a:solidFill>
                  <a:schemeClr val="accent1"/>
                </a:solidFill>
              </a:rPr>
              <a:t> Integrated Health Professionals</a:t>
            </a:r>
          </a:p>
        </p:txBody>
      </p:sp>
      <p:sp>
        <p:nvSpPr>
          <p:cNvPr id="6" name="Text Placeholder 5"/>
          <p:cNvSpPr>
            <a:spLocks noGrp="1"/>
          </p:cNvSpPr>
          <p:nvPr>
            <p:ph type="body" sz="quarter" idx="24"/>
          </p:nvPr>
        </p:nvSpPr>
        <p:spPr/>
        <p:txBody>
          <a:bodyPr/>
          <a:lstStyle/>
          <a:p>
            <a:r>
              <a:rPr lang="en-US" dirty="0" smtClean="0"/>
              <a:t>Presented by:</a:t>
            </a:r>
            <a:endParaRPr lang="en-US" dirty="0"/>
          </a:p>
        </p:txBody>
      </p:sp>
    </p:spTree>
    <p:extLst>
      <p:ext uri="{BB962C8B-B14F-4D97-AF65-F5344CB8AC3E}">
        <p14:creationId xmlns:p14="http://schemas.microsoft.com/office/powerpoint/2010/main" val="260171691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1329120" y="1486806"/>
            <a:ext cx="6386120" cy="3521033"/>
          </a:xfrm>
        </p:spPr>
        <p:txBody>
          <a:bodyPr/>
          <a:lstStyle/>
          <a:p>
            <a:pPr marL="0" indent="0" algn="ctr">
              <a:buNone/>
            </a:pPr>
            <a:r>
              <a:rPr lang="en-CA" dirty="0"/>
              <a:t>“</a:t>
            </a:r>
            <a:r>
              <a:rPr lang="en-CA" i="1" dirty="0"/>
              <a:t>Grief is the reflection of the connection lost. We think we want to avoid the grief, but really it is the pain of the loss we want to avoid. Grief is the healing process that ultimately brings us comfort in our pain.</a:t>
            </a:r>
            <a:r>
              <a:rPr lang="en-CA" dirty="0"/>
              <a:t>” </a:t>
            </a:r>
          </a:p>
          <a:p>
            <a:pPr marL="0" indent="0" algn="ctr">
              <a:buNone/>
            </a:pPr>
            <a:r>
              <a:rPr lang="en-CA" dirty="0"/>
              <a:t>– </a:t>
            </a:r>
            <a:r>
              <a:rPr lang="en-CA" dirty="0" err="1"/>
              <a:t>Kubler</a:t>
            </a:r>
            <a:r>
              <a:rPr lang="en-CA" dirty="0"/>
              <a:t>-Ross, Kessler</a:t>
            </a:r>
          </a:p>
          <a:p>
            <a:endParaRPr lang="en-CA" dirty="0"/>
          </a:p>
        </p:txBody>
      </p:sp>
    </p:spTree>
    <p:extLst>
      <p:ext uri="{BB962C8B-B14F-4D97-AF65-F5344CB8AC3E}">
        <p14:creationId xmlns:p14="http://schemas.microsoft.com/office/powerpoint/2010/main" val="3808502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20" y="557930"/>
            <a:ext cx="7276336" cy="776103"/>
          </a:xfrm>
        </p:spPr>
        <p:txBody>
          <a:bodyPr>
            <a:normAutofit/>
          </a:bodyPr>
          <a:lstStyle/>
          <a:p>
            <a:r>
              <a:rPr lang="en-CA" dirty="0" smtClean="0"/>
              <a:t>Want to explore grief further?</a:t>
            </a:r>
            <a:endParaRPr lang="en-CA" dirty="0"/>
          </a:p>
        </p:txBody>
      </p:sp>
      <p:sp>
        <p:nvSpPr>
          <p:cNvPr id="4" name="Text Placeholder 3"/>
          <p:cNvSpPr>
            <a:spLocks noGrp="1"/>
          </p:cNvSpPr>
          <p:nvPr>
            <p:ph type="body" sz="quarter" idx="13"/>
          </p:nvPr>
        </p:nvSpPr>
        <p:spPr>
          <a:xfrm>
            <a:off x="379520" y="1486806"/>
            <a:ext cx="7786726" cy="3997220"/>
          </a:xfrm>
        </p:spPr>
        <p:txBody>
          <a:bodyPr>
            <a:normAutofit/>
          </a:bodyPr>
          <a:lstStyle/>
          <a:p>
            <a:r>
              <a:rPr lang="en-CA" dirty="0" smtClean="0"/>
              <a:t>Ask a close friend or family member if you can talk to them about your grief (don’t wait for them to ask you).  Help educate them about what grief is and the need for you to share it with them. </a:t>
            </a:r>
          </a:p>
          <a:p>
            <a:r>
              <a:rPr lang="en-CA" dirty="0" smtClean="0"/>
              <a:t>Talk to other survivors </a:t>
            </a:r>
            <a:r>
              <a:rPr lang="mr-IN" dirty="0" smtClean="0"/>
              <a:t>–</a:t>
            </a:r>
            <a:r>
              <a:rPr lang="en-CA" dirty="0" smtClean="0"/>
              <a:t> they “get it” and you’ll be helping them too.</a:t>
            </a:r>
          </a:p>
          <a:p>
            <a:r>
              <a:rPr lang="en-CA" dirty="0" smtClean="0"/>
              <a:t>Find a local or online grief counsellor (if you have insurance benefits).</a:t>
            </a:r>
            <a:endParaRPr lang="en-CA" dirty="0"/>
          </a:p>
          <a:p>
            <a:r>
              <a:rPr lang="en-CA" dirty="0" smtClean="0"/>
              <a:t>Grief groups? </a:t>
            </a:r>
          </a:p>
          <a:p>
            <a:r>
              <a:rPr lang="en-CA" dirty="0" smtClean="0"/>
              <a:t>“Write your grief”/”Journal your grief” courses online. </a:t>
            </a:r>
          </a:p>
          <a:p>
            <a:endParaRPr lang="en-CA" dirty="0" smtClean="0"/>
          </a:p>
          <a:p>
            <a:endParaRPr lang="en-CA" dirty="0"/>
          </a:p>
        </p:txBody>
      </p:sp>
    </p:spTree>
    <p:extLst>
      <p:ext uri="{BB962C8B-B14F-4D97-AF65-F5344CB8AC3E}">
        <p14:creationId xmlns:p14="http://schemas.microsoft.com/office/powerpoint/2010/main" val="260488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20" y="557930"/>
            <a:ext cx="7276336" cy="776103"/>
          </a:xfrm>
        </p:spPr>
        <p:txBody>
          <a:bodyPr>
            <a:normAutofit/>
          </a:bodyPr>
          <a:lstStyle/>
          <a:p>
            <a:r>
              <a:rPr lang="en-CA" dirty="0" smtClean="0"/>
              <a:t>When grief gets complicated</a:t>
            </a:r>
            <a:endParaRPr lang="en-CA" dirty="0"/>
          </a:p>
        </p:txBody>
      </p:sp>
      <p:sp>
        <p:nvSpPr>
          <p:cNvPr id="4" name="Text Placeholder 3"/>
          <p:cNvSpPr>
            <a:spLocks noGrp="1"/>
          </p:cNvSpPr>
          <p:nvPr>
            <p:ph type="body" sz="quarter" idx="13"/>
          </p:nvPr>
        </p:nvSpPr>
        <p:spPr>
          <a:xfrm>
            <a:off x="379520" y="1486806"/>
            <a:ext cx="7786726" cy="3997220"/>
          </a:xfrm>
        </p:spPr>
        <p:txBody>
          <a:bodyPr>
            <a:normAutofit/>
          </a:bodyPr>
          <a:lstStyle/>
          <a:p>
            <a:r>
              <a:rPr lang="en-CA" dirty="0" smtClean="0"/>
              <a:t>Sometimes grief gets complicated </a:t>
            </a:r>
            <a:r>
              <a:rPr lang="mr-IN" dirty="0" smtClean="0"/>
              <a:t>–</a:t>
            </a:r>
            <a:r>
              <a:rPr lang="en-CA" dirty="0" smtClean="0"/>
              <a:t> it can lead to depression or anxiety that you can’t manage alone. Talk to your doctor. </a:t>
            </a:r>
          </a:p>
          <a:p>
            <a:r>
              <a:rPr lang="en-CA" dirty="0" smtClean="0"/>
              <a:t>Sometimes you feel traumatized by what you’ve gone through </a:t>
            </a:r>
            <a:r>
              <a:rPr lang="mr-IN" dirty="0" smtClean="0"/>
              <a:t>–</a:t>
            </a:r>
            <a:r>
              <a:rPr lang="en-CA" dirty="0" smtClean="0"/>
              <a:t> experiencing trauma can make grief very complicated. Seek out a therapist who can help you make sense of what you’ve gone through so you can grieve in healthy ways. </a:t>
            </a:r>
          </a:p>
          <a:p>
            <a:r>
              <a:rPr lang="en-CA" dirty="0" smtClean="0"/>
              <a:t>Send me an email and I can help you decide what your options are if you need more support. </a:t>
            </a:r>
            <a:r>
              <a:rPr lang="en-CA" dirty="0" err="1" smtClean="0"/>
              <a:t>carly@everwellhamilton.ca</a:t>
            </a:r>
            <a:endParaRPr lang="en-CA" dirty="0" smtClean="0"/>
          </a:p>
          <a:p>
            <a:endParaRPr lang="en-CA" dirty="0" smtClean="0"/>
          </a:p>
          <a:p>
            <a:endParaRPr lang="en-CA" dirty="0"/>
          </a:p>
        </p:txBody>
      </p:sp>
    </p:spTree>
    <p:extLst>
      <p:ext uri="{BB962C8B-B14F-4D97-AF65-F5344CB8AC3E}">
        <p14:creationId xmlns:p14="http://schemas.microsoft.com/office/powerpoint/2010/main" val="4144438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20" y="557930"/>
            <a:ext cx="7276336" cy="776103"/>
          </a:xfrm>
        </p:spPr>
        <p:txBody>
          <a:bodyPr>
            <a:normAutofit/>
          </a:bodyPr>
          <a:lstStyle/>
          <a:p>
            <a:r>
              <a:rPr lang="en-CA" dirty="0"/>
              <a:t>G</a:t>
            </a:r>
            <a:r>
              <a:rPr lang="en-CA" dirty="0" smtClean="0"/>
              <a:t>rief and personal growth</a:t>
            </a:r>
            <a:endParaRPr lang="en-CA" dirty="0"/>
          </a:p>
        </p:txBody>
      </p:sp>
      <p:sp>
        <p:nvSpPr>
          <p:cNvPr id="4" name="Text Placeholder 3"/>
          <p:cNvSpPr>
            <a:spLocks noGrp="1"/>
          </p:cNvSpPr>
          <p:nvPr>
            <p:ph type="body" sz="quarter" idx="13"/>
          </p:nvPr>
        </p:nvSpPr>
        <p:spPr>
          <a:xfrm>
            <a:off x="379520" y="1486805"/>
            <a:ext cx="7786726" cy="4543249"/>
          </a:xfrm>
        </p:spPr>
        <p:txBody>
          <a:bodyPr>
            <a:normAutofit/>
          </a:bodyPr>
          <a:lstStyle/>
          <a:p>
            <a:r>
              <a:rPr lang="en-CA" dirty="0" smtClean="0"/>
              <a:t>Personal growth is only possible in conjunction with inviting, understanding, and expressing your grief</a:t>
            </a:r>
            <a:r>
              <a:rPr lang="en-CA" dirty="0" smtClean="0"/>
              <a:t>.</a:t>
            </a:r>
          </a:p>
          <a:p>
            <a:endParaRPr lang="en-CA" dirty="0" smtClean="0"/>
          </a:p>
          <a:p>
            <a:r>
              <a:rPr lang="en-CA" dirty="0" smtClean="0"/>
              <a:t>By itself, a focus on personal growth through loss can be another barrier to grieving</a:t>
            </a:r>
            <a:r>
              <a:rPr lang="en-CA" dirty="0" smtClean="0"/>
              <a:t>.</a:t>
            </a:r>
          </a:p>
          <a:p>
            <a:endParaRPr lang="en-CA" dirty="0" smtClean="0"/>
          </a:p>
          <a:p>
            <a:r>
              <a:rPr lang="en-CA" dirty="0" smtClean="0"/>
              <a:t>Ways that grief helps us to grow:</a:t>
            </a:r>
          </a:p>
          <a:p>
            <a:pPr lvl="1"/>
            <a:r>
              <a:rPr lang="en-US" dirty="0" smtClean="0"/>
              <a:t>Search </a:t>
            </a:r>
            <a:r>
              <a:rPr lang="en-US" dirty="0"/>
              <a:t>for renewed purpose in </a:t>
            </a:r>
            <a:r>
              <a:rPr lang="en-US" dirty="0" smtClean="0"/>
              <a:t>life, clarity of goals and dreams</a:t>
            </a:r>
            <a:r>
              <a:rPr lang="en-US" dirty="0"/>
              <a:t>,</a:t>
            </a:r>
            <a:r>
              <a:rPr lang="en-US" dirty="0" smtClean="0"/>
              <a:t> positive </a:t>
            </a:r>
            <a:r>
              <a:rPr lang="en-US" dirty="0"/>
              <a:t>changes in relationships with </a:t>
            </a:r>
            <a:r>
              <a:rPr lang="en-US" dirty="0" smtClean="0"/>
              <a:t>others and yourself, changes </a:t>
            </a:r>
            <a:r>
              <a:rPr lang="en-US" dirty="0"/>
              <a:t>in </a:t>
            </a:r>
            <a:r>
              <a:rPr lang="en-US" dirty="0" smtClean="0"/>
              <a:t>perspective, taking on new challenges, sense of peace and connectedness. </a:t>
            </a:r>
            <a:endParaRPr lang="en-CA" dirty="0" smtClean="0"/>
          </a:p>
          <a:p>
            <a:endParaRPr lang="en-CA" dirty="0" smtClean="0"/>
          </a:p>
          <a:p>
            <a:endParaRPr lang="en-CA" dirty="0"/>
          </a:p>
        </p:txBody>
      </p:sp>
    </p:spTree>
    <p:extLst>
      <p:ext uri="{BB962C8B-B14F-4D97-AF65-F5344CB8AC3E}">
        <p14:creationId xmlns:p14="http://schemas.microsoft.com/office/powerpoint/2010/main" val="421654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Plan for this presentation </a:t>
            </a:r>
            <a:endParaRPr lang="en-CA" dirty="0"/>
          </a:p>
        </p:txBody>
      </p:sp>
      <p:sp>
        <p:nvSpPr>
          <p:cNvPr id="4" name="Text Placeholder 3"/>
          <p:cNvSpPr>
            <a:spLocks noGrp="1"/>
          </p:cNvSpPr>
          <p:nvPr>
            <p:ph type="body" sz="quarter" idx="13"/>
          </p:nvPr>
        </p:nvSpPr>
        <p:spPr>
          <a:xfrm>
            <a:off x="379520" y="1486806"/>
            <a:ext cx="7786726" cy="4139662"/>
          </a:xfrm>
        </p:spPr>
        <p:txBody>
          <a:bodyPr>
            <a:normAutofit fontScale="77500" lnSpcReduction="20000"/>
          </a:bodyPr>
          <a:lstStyle/>
          <a:p>
            <a:r>
              <a:rPr lang="en-CA" dirty="0" smtClean="0"/>
              <a:t>What is grief? </a:t>
            </a:r>
          </a:p>
          <a:p>
            <a:endParaRPr lang="en-CA" dirty="0" smtClean="0"/>
          </a:p>
          <a:p>
            <a:r>
              <a:rPr lang="en-CA" dirty="0" smtClean="0"/>
              <a:t>What/whom are you grieving for? </a:t>
            </a:r>
          </a:p>
          <a:p>
            <a:pPr lvl="1"/>
            <a:r>
              <a:rPr lang="en-CA" dirty="0" smtClean="0"/>
              <a:t>Let’s share</a:t>
            </a:r>
          </a:p>
          <a:p>
            <a:endParaRPr lang="en-CA" dirty="0"/>
          </a:p>
          <a:p>
            <a:r>
              <a:rPr lang="en-CA" dirty="0" smtClean="0"/>
              <a:t>What do I do with my grief? </a:t>
            </a:r>
          </a:p>
          <a:p>
            <a:pPr lvl="1"/>
            <a:r>
              <a:rPr lang="en-CA" dirty="0" smtClean="0"/>
              <a:t>Let’s share</a:t>
            </a:r>
          </a:p>
          <a:p>
            <a:pPr lvl="1"/>
            <a:r>
              <a:rPr lang="en-CA" dirty="0" smtClean="0"/>
              <a:t>Meaning-making activity</a:t>
            </a:r>
          </a:p>
          <a:p>
            <a:pPr lvl="1"/>
            <a:endParaRPr lang="en-CA" dirty="0" smtClean="0"/>
          </a:p>
          <a:p>
            <a:r>
              <a:rPr lang="en-CA" dirty="0"/>
              <a:t>What </a:t>
            </a:r>
            <a:r>
              <a:rPr lang="en-CA" dirty="0" smtClean="0"/>
              <a:t>are the barriers to grieving? </a:t>
            </a:r>
          </a:p>
          <a:p>
            <a:endParaRPr lang="en-CA" dirty="0" smtClean="0"/>
          </a:p>
          <a:p>
            <a:r>
              <a:rPr lang="en-CA" dirty="0" smtClean="0"/>
              <a:t>What if you want to explore this further?</a:t>
            </a:r>
          </a:p>
          <a:p>
            <a:endParaRPr lang="en-CA" dirty="0" smtClean="0"/>
          </a:p>
          <a:p>
            <a:r>
              <a:rPr lang="en-CA" dirty="0" smtClean="0"/>
              <a:t>Grief and personal growth </a:t>
            </a:r>
            <a:endParaRPr lang="en-CA" dirty="0"/>
          </a:p>
          <a:p>
            <a:endParaRPr lang="en-CA" dirty="0"/>
          </a:p>
        </p:txBody>
      </p:sp>
    </p:spTree>
    <p:extLst>
      <p:ext uri="{BB962C8B-B14F-4D97-AF65-F5344CB8AC3E}">
        <p14:creationId xmlns:p14="http://schemas.microsoft.com/office/powerpoint/2010/main" val="583121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CA" dirty="0" smtClean="0"/>
              <a:t>Definition of grief</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578912"/>
            <a:ext cx="7908131" cy="3513397"/>
          </a:xfrm>
        </p:spPr>
        <p:txBody>
          <a:bodyPr>
            <a:normAutofit fontScale="62500" lnSpcReduction="20000"/>
          </a:bodyPr>
          <a:lstStyle/>
          <a:p>
            <a:r>
              <a:rPr lang="en-CA" sz="3300" dirty="0"/>
              <a:t>Grief is the normal process of reacting to a loss</a:t>
            </a:r>
            <a:r>
              <a:rPr lang="en-CA" sz="3300" dirty="0" smtClean="0"/>
              <a:t>.</a:t>
            </a:r>
          </a:p>
          <a:p>
            <a:pPr marL="0" indent="0">
              <a:buNone/>
            </a:pPr>
            <a:r>
              <a:rPr lang="en-CA" sz="3300" dirty="0" smtClean="0"/>
              <a:t> </a:t>
            </a:r>
          </a:p>
          <a:p>
            <a:r>
              <a:rPr lang="en-CA" sz="3300" dirty="0" smtClean="0"/>
              <a:t>The </a:t>
            </a:r>
            <a:r>
              <a:rPr lang="en-CA" sz="3300" dirty="0"/>
              <a:t>loss may be physical (such as a </a:t>
            </a:r>
            <a:r>
              <a:rPr lang="en-CA" sz="3300" dirty="0" smtClean="0"/>
              <a:t>death, loss of health/function)</a:t>
            </a:r>
            <a:r>
              <a:rPr lang="en-CA" sz="3300" dirty="0"/>
              <a:t>, social </a:t>
            </a:r>
            <a:r>
              <a:rPr lang="en-CA" sz="3300" dirty="0" smtClean="0"/>
              <a:t>(such as loss of friends)</a:t>
            </a:r>
            <a:r>
              <a:rPr lang="en-CA" sz="3300" dirty="0"/>
              <a:t>, or occupational (such as a job). </a:t>
            </a:r>
            <a:endParaRPr lang="en-CA" sz="3300" dirty="0" smtClean="0"/>
          </a:p>
          <a:p>
            <a:pPr marL="0" indent="0">
              <a:buNone/>
            </a:pPr>
            <a:endParaRPr lang="en-CA" sz="3300" dirty="0" smtClean="0"/>
          </a:p>
          <a:p>
            <a:r>
              <a:rPr lang="en-CA" sz="3300" dirty="0" smtClean="0"/>
              <a:t>Emotional </a:t>
            </a:r>
            <a:r>
              <a:rPr lang="en-CA" sz="3300" dirty="0"/>
              <a:t>reactions of grief can include anger, guilt, anxiety, sadness, and despair. </a:t>
            </a:r>
            <a:endParaRPr lang="en-CA" sz="3300" dirty="0" smtClean="0"/>
          </a:p>
          <a:p>
            <a:pPr marL="0" indent="0">
              <a:buNone/>
            </a:pPr>
            <a:endParaRPr lang="en-CA" sz="3300" dirty="0" smtClean="0"/>
          </a:p>
          <a:p>
            <a:r>
              <a:rPr lang="en-CA" sz="3300" dirty="0" smtClean="0"/>
              <a:t>Physical </a:t>
            </a:r>
            <a:r>
              <a:rPr lang="en-CA" sz="3300" dirty="0"/>
              <a:t>reactions of grief can include sleeping problems, changes in appetite, physical problems, or illness.</a:t>
            </a:r>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2345998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CA" dirty="0" smtClean="0"/>
              <a:t>Grief is real</a:t>
            </a:r>
            <a:r>
              <a:rPr lang="mr-IN" dirty="0" smtClean="0"/>
              <a:t>…</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590783"/>
            <a:ext cx="7908131" cy="3335342"/>
          </a:xfrm>
        </p:spPr>
        <p:txBody>
          <a:bodyPr>
            <a:normAutofit fontScale="92500"/>
          </a:bodyPr>
          <a:lstStyle/>
          <a:p>
            <a:r>
              <a:rPr lang="en-CA" sz="2500" dirty="0" smtClean="0"/>
              <a:t>No one escapes it! </a:t>
            </a:r>
          </a:p>
          <a:p>
            <a:endParaRPr lang="en-CA" sz="2500" dirty="0"/>
          </a:p>
          <a:p>
            <a:r>
              <a:rPr lang="en-CA" sz="2500" dirty="0" smtClean="0"/>
              <a:t>Grief is totally normal but sometimes it masks as other things. It can look like anger, sadness, numbness, irritability, </a:t>
            </a:r>
            <a:r>
              <a:rPr lang="en-CA" sz="2500" dirty="0" err="1" smtClean="0"/>
              <a:t>etc</a:t>
            </a:r>
            <a:r>
              <a:rPr lang="en-CA" sz="2500" dirty="0" smtClean="0"/>
              <a:t>, etc.</a:t>
            </a:r>
          </a:p>
          <a:p>
            <a:endParaRPr lang="en-CA" sz="2500" dirty="0"/>
          </a:p>
          <a:p>
            <a:r>
              <a:rPr lang="en-CA" sz="2500" dirty="0" smtClean="0"/>
              <a:t>What does grief FEEL like for you? </a:t>
            </a:r>
          </a:p>
          <a:p>
            <a:endParaRPr lang="en-CA" sz="1300" dirty="0" smtClean="0"/>
          </a:p>
          <a:p>
            <a:pPr lvl="1">
              <a:buFont typeface="Wingdings" charset="2"/>
              <a:buChar char="Ø"/>
            </a:pPr>
            <a:r>
              <a:rPr lang="en-CA" sz="2500" b="1" i="1" dirty="0" smtClean="0"/>
              <a:t>Group brainstorm</a:t>
            </a:r>
            <a:endParaRPr lang="en-CA" sz="2500" b="1" i="1" dirty="0"/>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1052582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9520" y="548429"/>
            <a:ext cx="7584944" cy="776103"/>
          </a:xfrm>
        </p:spPr>
        <p:txBody>
          <a:bodyPr>
            <a:normAutofit fontScale="90000"/>
          </a:bodyPr>
          <a:lstStyle/>
          <a:p>
            <a:r>
              <a:rPr lang="en-CA" dirty="0" smtClean="0"/>
              <a:t>What/whom are you grieving for? </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590783"/>
            <a:ext cx="7908131" cy="3952594"/>
          </a:xfrm>
        </p:spPr>
        <p:txBody>
          <a:bodyPr>
            <a:normAutofit fontScale="85000" lnSpcReduction="20000"/>
          </a:bodyPr>
          <a:lstStyle/>
          <a:p>
            <a:r>
              <a:rPr lang="en-CA" sz="3300" dirty="0" smtClean="0"/>
              <a:t>Someone who died?</a:t>
            </a:r>
          </a:p>
          <a:p>
            <a:pPr marL="0" indent="0">
              <a:buNone/>
            </a:pPr>
            <a:endParaRPr lang="en-CA" sz="3300" dirty="0" smtClean="0"/>
          </a:p>
          <a:p>
            <a:r>
              <a:rPr lang="en-CA" sz="3300" dirty="0" smtClean="0"/>
              <a:t>Something you used to have but you don’t have anymore?</a:t>
            </a:r>
          </a:p>
          <a:p>
            <a:pPr marL="0" indent="0">
              <a:buNone/>
            </a:pPr>
            <a:endParaRPr lang="en-CA" sz="3300" dirty="0" smtClean="0"/>
          </a:p>
          <a:p>
            <a:r>
              <a:rPr lang="en-CA" sz="3300" dirty="0" smtClean="0"/>
              <a:t>A future that you imagined?</a:t>
            </a:r>
          </a:p>
          <a:p>
            <a:endParaRPr lang="en-CA" sz="1500" dirty="0" smtClean="0"/>
          </a:p>
          <a:p>
            <a:pPr lvl="1">
              <a:buFont typeface="Wingdings" charset="2"/>
              <a:buChar char="Ø"/>
            </a:pPr>
            <a:r>
              <a:rPr lang="en-CA" sz="2700" b="1" i="1" dirty="0" smtClean="0"/>
              <a:t>Group sharing</a:t>
            </a:r>
          </a:p>
          <a:p>
            <a:endParaRPr lang="en-CA" sz="3300" dirty="0"/>
          </a:p>
          <a:p>
            <a:r>
              <a:rPr lang="en-CA" sz="3300" dirty="0" smtClean="0"/>
              <a:t>How is grief related to survivor guilt?</a:t>
            </a:r>
          </a:p>
          <a:p>
            <a:endParaRPr lang="en-CA" sz="3300" dirty="0" smtClean="0"/>
          </a:p>
          <a:p>
            <a:endParaRPr lang="en-CA" sz="3300" dirty="0"/>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3995660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9520" y="548429"/>
            <a:ext cx="7584944" cy="776103"/>
          </a:xfrm>
        </p:spPr>
        <p:txBody>
          <a:bodyPr>
            <a:normAutofit/>
          </a:bodyPr>
          <a:lstStyle/>
          <a:p>
            <a:r>
              <a:rPr lang="en-CA" dirty="0" smtClean="0"/>
              <a:t>What to do with your grief</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633152"/>
            <a:ext cx="7908131" cy="4408767"/>
          </a:xfrm>
        </p:spPr>
        <p:txBody>
          <a:bodyPr>
            <a:normAutofit fontScale="70000" lnSpcReduction="20000"/>
          </a:bodyPr>
          <a:lstStyle/>
          <a:p>
            <a:r>
              <a:rPr lang="en-CA" sz="3300" u="sng" dirty="0"/>
              <a:t>D</a:t>
            </a:r>
            <a:r>
              <a:rPr lang="en-CA" sz="3300" u="sng" dirty="0" smtClean="0"/>
              <a:t>on’t be afraid of it</a:t>
            </a:r>
          </a:p>
          <a:p>
            <a:pPr lvl="1"/>
            <a:r>
              <a:rPr lang="en-CA" sz="2700" dirty="0" smtClean="0"/>
              <a:t>Many people are afraid that if they let the feelings of grief in, it will be all consuming and they won’t be able to get out of it. </a:t>
            </a:r>
          </a:p>
          <a:p>
            <a:pPr lvl="1"/>
            <a:r>
              <a:rPr lang="en-CA" sz="2700" dirty="0" smtClean="0"/>
              <a:t>In my experience, the only time that grief becomes all consuming is when it’s hidden away. </a:t>
            </a:r>
          </a:p>
          <a:p>
            <a:pPr marL="457200" lvl="1" indent="0">
              <a:buNone/>
            </a:pPr>
            <a:endParaRPr lang="en-CA" sz="2700" dirty="0" smtClean="0"/>
          </a:p>
          <a:p>
            <a:r>
              <a:rPr lang="en-CA" sz="3300" u="sng" dirty="0" smtClean="0"/>
              <a:t>Invite it in</a:t>
            </a:r>
          </a:p>
          <a:p>
            <a:pPr lvl="1"/>
            <a:r>
              <a:rPr lang="en-CA" sz="2700" dirty="0" smtClean="0"/>
              <a:t>You can set aside time to think about your losses. You can make sure you take care of yourself and ask others to help take care of you so you can invite your grief in. </a:t>
            </a:r>
          </a:p>
          <a:p>
            <a:pPr lvl="1"/>
            <a:r>
              <a:rPr lang="en-CA" sz="2700" dirty="0" smtClean="0"/>
              <a:t>When grief sneaks up on you, you can say hello to it and acknowledge it instead of reacting by pushing it away.</a:t>
            </a:r>
          </a:p>
          <a:p>
            <a:pPr marL="457200" lvl="1" indent="0">
              <a:buNone/>
            </a:pPr>
            <a:endParaRPr lang="en-CA" sz="2700" dirty="0" smtClean="0"/>
          </a:p>
          <a:p>
            <a:r>
              <a:rPr lang="en-CA" sz="3300" u="sng" dirty="0" smtClean="0"/>
              <a:t>Recognize it</a:t>
            </a:r>
          </a:p>
          <a:p>
            <a:pPr lvl="1"/>
            <a:r>
              <a:rPr lang="en-CA" sz="2700" dirty="0" smtClean="0"/>
              <a:t>Can you look underneath your anger? Your impatience? Your tearfulness? Your feelings of survivor guilt? Maybe underneath there is grief that is looking to be expressed. </a:t>
            </a:r>
          </a:p>
          <a:p>
            <a:endParaRPr lang="en-CA" sz="3300" dirty="0" smtClean="0"/>
          </a:p>
          <a:p>
            <a:endParaRPr lang="en-CA" sz="3300" dirty="0"/>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2259499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9520" y="548429"/>
            <a:ext cx="7584944" cy="776103"/>
          </a:xfrm>
        </p:spPr>
        <p:txBody>
          <a:bodyPr>
            <a:normAutofit/>
          </a:bodyPr>
          <a:lstStyle/>
          <a:p>
            <a:r>
              <a:rPr lang="en-CA" dirty="0" smtClean="0"/>
              <a:t>What to do with your grief</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590782"/>
            <a:ext cx="7908131" cy="4142517"/>
          </a:xfrm>
        </p:spPr>
        <p:txBody>
          <a:bodyPr>
            <a:normAutofit fontScale="70000" lnSpcReduction="20000"/>
          </a:bodyPr>
          <a:lstStyle/>
          <a:p>
            <a:r>
              <a:rPr lang="en-CA" sz="3300" u="sng" dirty="0" smtClean="0"/>
              <a:t>Express it</a:t>
            </a:r>
          </a:p>
          <a:p>
            <a:pPr lvl="1"/>
            <a:r>
              <a:rPr lang="en-CA" sz="2700" dirty="0" smtClean="0"/>
              <a:t>Emotion seeks expression. When feelings aren’t expressed they get stuck inside us. When feelings are stuck, all sorts of negative things can happen (for example, an over-reliance on numbing activities, use of substances, emotional walls being put up, etc.)</a:t>
            </a:r>
          </a:p>
          <a:p>
            <a:pPr lvl="1"/>
            <a:endParaRPr lang="en-CA" sz="2700" dirty="0" smtClean="0"/>
          </a:p>
          <a:p>
            <a:r>
              <a:rPr lang="en-CA" sz="3300" u="sng" dirty="0" smtClean="0"/>
              <a:t>Understand it</a:t>
            </a:r>
          </a:p>
          <a:p>
            <a:pPr lvl="1"/>
            <a:r>
              <a:rPr lang="en-CA" sz="2700" dirty="0" smtClean="0"/>
              <a:t>When we understand our feelings, even if they get really intense, they aren’t as scary and all consuming. If you understand that you are grieving, you can take steps to take care of yourself. </a:t>
            </a:r>
          </a:p>
          <a:p>
            <a:pPr lvl="1"/>
            <a:endParaRPr lang="en-CA" sz="2700" dirty="0" smtClean="0"/>
          </a:p>
          <a:p>
            <a:r>
              <a:rPr lang="en-CA" sz="3300" u="sng" dirty="0" smtClean="0"/>
              <a:t>Cherish it</a:t>
            </a:r>
          </a:p>
          <a:p>
            <a:pPr lvl="1"/>
            <a:r>
              <a:rPr lang="en-CA" sz="2700" dirty="0" smtClean="0"/>
              <a:t>Your grief is an expression of your love, your hope, and part of your authentic self. It’s meaningful and provides important connection to what/who you’ve lost. </a:t>
            </a:r>
          </a:p>
          <a:p>
            <a:endParaRPr lang="en-CA" sz="3300" dirty="0" smtClean="0"/>
          </a:p>
          <a:p>
            <a:endParaRPr lang="en-CA" sz="3300" dirty="0"/>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861711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79520" y="548429"/>
            <a:ext cx="7584944" cy="776103"/>
          </a:xfrm>
        </p:spPr>
        <p:txBody>
          <a:bodyPr>
            <a:normAutofit/>
          </a:bodyPr>
          <a:lstStyle/>
          <a:p>
            <a:r>
              <a:rPr lang="en-CA" dirty="0" smtClean="0"/>
              <a:t>What to do with your grief</a:t>
            </a:r>
            <a:endParaRPr lang="en-CA" dirty="0"/>
          </a:p>
        </p:txBody>
      </p:sp>
      <p:sp>
        <p:nvSpPr>
          <p:cNvPr id="4" name="Content Placeholder 2">
            <a:extLst>
              <a:ext uri="{FF2B5EF4-FFF2-40B4-BE49-F238E27FC236}">
                <a16:creationId xmlns="" xmlns:a16="http://schemas.microsoft.com/office/drawing/2014/main" id="{6A83AB80-011E-9E4F-B8F7-8649E82ED5E9}"/>
              </a:ext>
            </a:extLst>
          </p:cNvPr>
          <p:cNvSpPr>
            <a:spLocks noGrp="1"/>
          </p:cNvSpPr>
          <p:nvPr>
            <p:ph type="body" sz="quarter" idx="13"/>
          </p:nvPr>
        </p:nvSpPr>
        <p:spPr>
          <a:xfrm>
            <a:off x="379521" y="1590782"/>
            <a:ext cx="7908131" cy="4142517"/>
          </a:xfrm>
        </p:spPr>
        <p:txBody>
          <a:bodyPr>
            <a:normAutofit/>
          </a:bodyPr>
          <a:lstStyle/>
          <a:p>
            <a:r>
              <a:rPr lang="en-CA" sz="3300" dirty="0" smtClean="0"/>
              <a:t>Express it!</a:t>
            </a:r>
          </a:p>
          <a:p>
            <a:pPr lvl="1"/>
            <a:r>
              <a:rPr lang="en-CA" sz="2700" dirty="0" smtClean="0"/>
              <a:t>What are some ways we can express our grief? </a:t>
            </a:r>
          </a:p>
          <a:p>
            <a:pPr lvl="2">
              <a:buFont typeface="Wingdings" charset="2"/>
              <a:buChar char="Ø"/>
            </a:pPr>
            <a:r>
              <a:rPr lang="en-CA" sz="2300" b="1" i="1" dirty="0" smtClean="0"/>
              <a:t>Brainstorm together</a:t>
            </a:r>
          </a:p>
          <a:p>
            <a:pPr lvl="1"/>
            <a:endParaRPr lang="en-CA" sz="2700" dirty="0" smtClean="0"/>
          </a:p>
          <a:p>
            <a:endParaRPr lang="en-CA" sz="3300" dirty="0" smtClean="0"/>
          </a:p>
          <a:p>
            <a:r>
              <a:rPr lang="en-CA" sz="3300" dirty="0" smtClean="0"/>
              <a:t>Making Meaning</a:t>
            </a:r>
          </a:p>
          <a:p>
            <a:pPr lvl="1">
              <a:buFont typeface="Wingdings" charset="2"/>
              <a:buChar char="Ø"/>
            </a:pPr>
            <a:r>
              <a:rPr lang="en-CA" sz="2300" b="1" i="1" dirty="0" smtClean="0"/>
              <a:t>Pebbles and petals activity</a:t>
            </a:r>
          </a:p>
          <a:p>
            <a:pPr lvl="1"/>
            <a:endParaRPr lang="en-CA" sz="2700" dirty="0"/>
          </a:p>
          <a:p>
            <a:endParaRPr lang="en-CA" dirty="0"/>
          </a:p>
          <a:p>
            <a:pPr marL="0" indent="0">
              <a:buNone/>
            </a:pPr>
            <a:endParaRPr lang="en-CA" dirty="0"/>
          </a:p>
          <a:p>
            <a:endParaRPr lang="en-US" dirty="0"/>
          </a:p>
        </p:txBody>
      </p:sp>
    </p:spTree>
    <p:extLst>
      <p:ext uri="{BB962C8B-B14F-4D97-AF65-F5344CB8AC3E}">
        <p14:creationId xmlns:p14="http://schemas.microsoft.com/office/powerpoint/2010/main" val="898904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20" y="557930"/>
            <a:ext cx="7786726" cy="776103"/>
          </a:xfrm>
        </p:spPr>
        <p:txBody>
          <a:bodyPr>
            <a:normAutofit fontScale="90000"/>
          </a:bodyPr>
          <a:lstStyle/>
          <a:p>
            <a:r>
              <a:rPr lang="en-US" dirty="0" smtClean="0"/>
              <a:t>What are the barriers to grieving? </a:t>
            </a:r>
            <a:endParaRPr lang="en-US" dirty="0"/>
          </a:p>
        </p:txBody>
      </p:sp>
      <p:sp>
        <p:nvSpPr>
          <p:cNvPr id="4" name="Text Placeholder 3"/>
          <p:cNvSpPr>
            <a:spLocks noGrp="1"/>
          </p:cNvSpPr>
          <p:nvPr>
            <p:ph type="body" sz="quarter" idx="13"/>
          </p:nvPr>
        </p:nvSpPr>
        <p:spPr>
          <a:xfrm>
            <a:off x="379520" y="1641116"/>
            <a:ext cx="8142813" cy="3819167"/>
          </a:xfrm>
        </p:spPr>
        <p:txBody>
          <a:bodyPr>
            <a:normAutofit fontScale="92500"/>
          </a:bodyPr>
          <a:lstStyle/>
          <a:p>
            <a:r>
              <a:rPr lang="en-US" dirty="0" smtClean="0"/>
              <a:t>Parents/family members want to protect you from emotional pain</a:t>
            </a:r>
          </a:p>
          <a:p>
            <a:r>
              <a:rPr lang="en-US" dirty="0" smtClean="0"/>
              <a:t>Cultural focus on positivity </a:t>
            </a:r>
            <a:r>
              <a:rPr lang="mr-IN" dirty="0" smtClean="0"/>
              <a:t>–</a:t>
            </a:r>
            <a:r>
              <a:rPr lang="en-US" dirty="0" smtClean="0"/>
              <a:t> “look on the bright side”, cheering people up</a:t>
            </a:r>
          </a:p>
          <a:p>
            <a:r>
              <a:rPr lang="en-US" dirty="0" smtClean="0"/>
              <a:t>Natural human instinct to avoid pain</a:t>
            </a:r>
          </a:p>
          <a:p>
            <a:r>
              <a:rPr lang="en-US" dirty="0" smtClean="0"/>
              <a:t>Fear of being overwhelmed by grief</a:t>
            </a:r>
          </a:p>
          <a:p>
            <a:r>
              <a:rPr lang="en-US" dirty="0" smtClean="0"/>
              <a:t>Other people’s avoidance of things they don’t want to think about</a:t>
            </a:r>
          </a:p>
          <a:p>
            <a:r>
              <a:rPr lang="en-US" dirty="0" smtClean="0"/>
              <a:t>Lack of experience in welcoming difficult emotions, lack of coping skills </a:t>
            </a:r>
            <a:endParaRPr lang="en-US" dirty="0"/>
          </a:p>
          <a:p>
            <a:pPr>
              <a:buFont typeface="Wingdings" charset="2"/>
              <a:buChar char="Ø"/>
            </a:pPr>
            <a:r>
              <a:rPr lang="en-US" b="1" i="1" dirty="0" smtClean="0"/>
              <a:t>Any other barriers? </a:t>
            </a:r>
          </a:p>
          <a:p>
            <a:endParaRPr lang="en-US" dirty="0"/>
          </a:p>
        </p:txBody>
      </p:sp>
    </p:spTree>
    <p:extLst>
      <p:ext uri="{BB962C8B-B14F-4D97-AF65-F5344CB8AC3E}">
        <p14:creationId xmlns:p14="http://schemas.microsoft.com/office/powerpoint/2010/main" val="3261190115"/>
      </p:ext>
    </p:extLst>
  </p:cSld>
  <p:clrMapOvr>
    <a:masterClrMapping/>
  </p:clrMapOvr>
</p:sld>
</file>

<file path=ppt/theme/theme1.xml><?xml version="1.0" encoding="utf-8"?>
<a:theme xmlns:a="http://schemas.openxmlformats.org/drawingml/2006/main" name="Universal Title Design">
  <a:themeElements>
    <a:clrScheme name="POGO Colours - Primary Palette">
      <a:dk1>
        <a:srgbClr val="171717"/>
      </a:dk1>
      <a:lt1>
        <a:srgbClr val="FFFFFF"/>
      </a:lt1>
      <a:dk2>
        <a:srgbClr val="FEFFFF"/>
      </a:dk2>
      <a:lt2>
        <a:srgbClr val="FEFFFF"/>
      </a:lt2>
      <a:accent1>
        <a:srgbClr val="0074BF"/>
      </a:accent1>
      <a:accent2>
        <a:srgbClr val="0099D8"/>
      </a:accent2>
      <a:accent3>
        <a:srgbClr val="00BBE5"/>
      </a:accent3>
      <a:accent4>
        <a:srgbClr val="7DC242"/>
      </a:accent4>
      <a:accent5>
        <a:srgbClr val="414042"/>
      </a:accent5>
      <a:accent6>
        <a:srgbClr val="FFFFFF"/>
      </a:accent6>
      <a:hlink>
        <a:srgbClr val="774A00"/>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4x3POGOPPTTemplateFNL11July19.pptx" id="{167D9230-A7CD-4517-8FC1-BF23E480C6B7}" vid="{AA8DB229-E640-45A9-8A8C-70B955013808}"/>
    </a:ext>
  </a:extLst>
</a:theme>
</file>

<file path=ppt/theme/theme2.xml><?xml version="1.0" encoding="utf-8"?>
<a:theme xmlns:a="http://schemas.openxmlformats.org/drawingml/2006/main" name="2_Primary Presentation">
  <a:themeElements>
    <a:clrScheme name="POGO">
      <a:dk1>
        <a:srgbClr val="171717"/>
      </a:dk1>
      <a:lt1>
        <a:srgbClr val="FFFFFF"/>
      </a:lt1>
      <a:dk2>
        <a:srgbClr val="FEFFFF"/>
      </a:dk2>
      <a:lt2>
        <a:srgbClr val="FEFFFF"/>
      </a:lt2>
      <a:accent1>
        <a:srgbClr val="0061B2"/>
      </a:accent1>
      <a:accent2>
        <a:srgbClr val="72B831"/>
      </a:accent2>
      <a:accent3>
        <a:srgbClr val="0087D0"/>
      </a:accent3>
      <a:accent4>
        <a:srgbClr val="00AFE2"/>
      </a:accent4>
      <a:accent5>
        <a:srgbClr val="EF9401"/>
      </a:accent5>
      <a:accent6>
        <a:srgbClr val="FEFFF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4x3POGOPPTTemplateFNL11July19.pptx" id="{167D9230-A7CD-4517-8FC1-BF23E480C6B7}" vid="{335CAD8C-B17A-413E-A0EF-9F7ECD34491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4x3POGOPPTTemplateFNL11July19</Template>
  <TotalTime>172</TotalTime>
  <Words>1247</Words>
  <Application>Microsoft Macintosh PowerPoint</Application>
  <PresentationFormat>On-screen Show (4:3)</PresentationFormat>
  <Paragraphs>146</Paragraphs>
  <Slides>13</Slides>
  <Notes>4</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Universal Title Design</vt:lpstr>
      <vt:lpstr>2_Primary Presentation</vt:lpstr>
      <vt:lpstr>PowerPoint Presentation</vt:lpstr>
      <vt:lpstr>Plan for this presentation </vt:lpstr>
      <vt:lpstr>Definition of grief</vt:lpstr>
      <vt:lpstr>Grief is real…</vt:lpstr>
      <vt:lpstr>What/whom are you grieving for? </vt:lpstr>
      <vt:lpstr>What to do with your grief</vt:lpstr>
      <vt:lpstr>What to do with your grief</vt:lpstr>
      <vt:lpstr>What to do with your grief</vt:lpstr>
      <vt:lpstr>What are the barriers to grieving? </vt:lpstr>
      <vt:lpstr>PowerPoint Presentation</vt:lpstr>
      <vt:lpstr>Want to explore grief further?</vt:lpstr>
      <vt:lpstr>When grief gets complicated</vt:lpstr>
      <vt:lpstr>Grief and personal growth</vt:lpstr>
    </vt:vector>
  </TitlesOfParts>
  <Company>POGO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Joni Serio</dc:creator>
  <cp:lastModifiedBy>Dr. Adam Fleming</cp:lastModifiedBy>
  <cp:revision>16</cp:revision>
  <cp:lastPrinted>2018-06-21T18:14:49Z</cp:lastPrinted>
  <dcterms:created xsi:type="dcterms:W3CDTF">2019-07-31T18:49:05Z</dcterms:created>
  <dcterms:modified xsi:type="dcterms:W3CDTF">2019-09-13T00:11:20Z</dcterms:modified>
</cp:coreProperties>
</file>