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  <p:sldMasterId id="2147483731" r:id="rId2"/>
  </p:sldMasterIdLst>
  <p:notesMasterIdLst>
    <p:notesMasterId r:id="rId14"/>
  </p:notesMasterIdLst>
  <p:handoutMasterIdLst>
    <p:handoutMasterId r:id="rId15"/>
  </p:handoutMasterIdLst>
  <p:sldIdLst>
    <p:sldId id="256" r:id="rId3"/>
    <p:sldId id="266" r:id="rId4"/>
    <p:sldId id="257" r:id="rId5"/>
    <p:sldId id="260" r:id="rId6"/>
    <p:sldId id="258" r:id="rId7"/>
    <p:sldId id="259" r:id="rId8"/>
    <p:sldId id="265" r:id="rId9"/>
    <p:sldId id="267" r:id="rId10"/>
    <p:sldId id="269" r:id="rId11"/>
    <p:sldId id="264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 Zorzi" initials="KZ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0067FF"/>
    <a:srgbClr val="FFC5A7"/>
    <a:srgbClr val="926654"/>
    <a:srgbClr val="00BBE5"/>
    <a:srgbClr val="0075BF"/>
    <a:srgbClr val="0099D8"/>
    <a:srgbClr val="7DC242"/>
    <a:srgbClr val="414042"/>
    <a:srgbClr val="D31D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65664" autoAdjust="0"/>
  </p:normalViewPr>
  <p:slideViewPr>
    <p:cSldViewPr snapToGrid="0" snapToObjects="1">
      <p:cViewPr varScale="1">
        <p:scale>
          <a:sx n="60" d="100"/>
          <a:sy n="60" d="100"/>
        </p:scale>
        <p:origin x="185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56" d="100"/>
          <a:sy n="156" d="100"/>
        </p:scale>
        <p:origin x="608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FF8098-64EA-F343-B7B2-05C4125150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AD6195-6045-AC4B-8786-A9B3F8FE91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C326F-F1A4-A64C-9976-5572560BE8EB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6F0975-A353-9A4E-93A6-7988FEBD0B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8D3FCE-5F8C-3442-B3DA-6456F12EA0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F9891-DFD0-0049-A136-F83B879C2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22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5D21B-C143-D74A-8AF2-54ACE2031BE1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65F71-58FE-3049-A2F2-CF1E9F2CC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962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31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59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02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35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72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31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65F71-58FE-3049-A2F2-CF1E9F2CC1C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17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4816E-F941-514C-A555-46EAD764AC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6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4816E-F941-514C-A555-46EAD764AC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6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1AA9276-EB7B-8445-9528-0F3C50447F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06" y="1566864"/>
            <a:ext cx="4705350" cy="201593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7500"/>
              </a:lnSpc>
              <a:buNone/>
              <a:defRPr sz="6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Session Title (insert</a:t>
            </a:r>
            <a:r>
              <a:rPr lang="en-US" dirty="0"/>
              <a:t>)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8789253-6E08-5941-8639-22BB957F75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90748" y="5334867"/>
            <a:ext cx="3888775" cy="11096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Dr. John </a:t>
            </a:r>
            <a:r>
              <a:rPr lang="en-US" dirty="0" err="1" smtClean="0"/>
              <a:t>McLongname</a:t>
            </a:r>
            <a:r>
              <a:rPr lang="en-US" dirty="0" smtClean="0"/>
              <a:t>, MD</a:t>
            </a:r>
            <a:br>
              <a:rPr lang="en-US" dirty="0" smtClean="0"/>
            </a:br>
            <a:r>
              <a:rPr lang="en-US" dirty="0" smtClean="0"/>
              <a:t>Dr. Jane </a:t>
            </a:r>
            <a:r>
              <a:rPr lang="en-US" dirty="0" err="1" smtClean="0"/>
              <a:t>MacShortname</a:t>
            </a:r>
            <a:r>
              <a:rPr lang="en-US" dirty="0" smtClean="0"/>
              <a:t>, OC </a:t>
            </a:r>
            <a:r>
              <a:rPr lang="en-US" dirty="0" err="1" smtClean="0"/>
              <a:t>MBChB</a:t>
            </a:r>
            <a:r>
              <a:rPr lang="en-US" dirty="0" smtClean="0"/>
              <a:t> </a:t>
            </a:r>
            <a:r>
              <a:rPr lang="en-US" dirty="0" err="1" smtClean="0"/>
              <a:t>FRCPC</a:t>
            </a:r>
            <a:endParaRPr lang="en-US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A8789253-6E08-5941-8639-22BB957F75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1506" y="5334867"/>
            <a:ext cx="1616075" cy="11096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rgbClr val="00B0F0"/>
                </a:solidFill>
              </a:defRPr>
            </a:lvl1pPr>
          </a:lstStyle>
          <a:p>
            <a:pPr lvl="0"/>
            <a:r>
              <a:rPr lang="en-CA" sz="2000" dirty="0" smtClean="0">
                <a:solidFill>
                  <a:srgbClr val="00B2D4"/>
                </a:solidFill>
                <a:cs typeface="Calibri" panose="020F0502020204030204" pitchFamily="34" charset="0"/>
              </a:rPr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889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418A8-4F09-0C4B-A3AE-EDAF91BFEF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42910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A44963-E80D-DE4E-8C6E-48E741FF1F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8429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0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BC7D2690-E9A9-7E4A-B576-D5DADF1F2B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57930"/>
            <a:ext cx="7011880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8ACA16-708C-A843-9586-FA9D93741A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27072" y="1486806"/>
            <a:ext cx="3514725" cy="3521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2062830-4B5F-BD47-A7B5-46A0C144AC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86806"/>
            <a:ext cx="3514725" cy="3521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1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C181474B-7272-3A44-BE19-A189A5EF5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9383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D089A79-F396-A047-93DA-F6DC97B620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9714"/>
            <a:ext cx="2636333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9228D1C-5248-944A-A79F-3941079B8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1940" y="1469714"/>
            <a:ext cx="2636044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681B606-719E-8641-9AAC-8077EFE511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24071" y="1469714"/>
            <a:ext cx="2636044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817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&amp; Picture Box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595C61F-E708-FD4B-A878-F6934EFA3D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85160" y="1462223"/>
            <a:ext cx="3795713" cy="387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E96DBDF-142B-3E4B-8C87-751790CD74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62224"/>
            <a:ext cx="4479862" cy="38709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C181474B-7272-3A44-BE19-A189A5EF5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9383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104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0690DDA-2BD0-4593-A0AA-F41C284CEE7F}" type="datetimeFigureOut">
              <a:rPr lang="en-US" smtClean="0"/>
              <a:t>9/6/2019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E75D5C7-CE34-4B27-9D38-A23AC2AEB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5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B9F062-6F26-C648-B58B-BA04EACD85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1986"/>
          <a:stretch/>
        </p:blipFill>
        <p:spPr>
          <a:xfrm>
            <a:off x="5915025" y="0"/>
            <a:ext cx="3228975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190" y="115330"/>
            <a:ext cx="1856480" cy="114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1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B9F037-6FFB-094B-8FAB-C2B1236AD22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470885" y="6357046"/>
            <a:ext cx="386811" cy="5009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4FF6C7-31A5-9946-BEA5-CBAB3DBB908A}"/>
              </a:ext>
            </a:extLst>
          </p:cNvPr>
          <p:cNvSpPr txBox="1"/>
          <p:nvPr userDrawn="1"/>
        </p:nvSpPr>
        <p:spPr>
          <a:xfrm>
            <a:off x="8477251" y="6332314"/>
            <a:ext cx="3804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3B56B5D4-84E3-5F46-B76F-2867A36A5E84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20" y="5669856"/>
            <a:ext cx="1759383" cy="108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8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776" r:id="rId2"/>
    <p:sldLayoutId id="2147483777" r:id="rId3"/>
    <p:sldLayoutId id="2147483778" r:id="rId4"/>
    <p:sldLayoutId id="21474838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-591269" y="-1460658"/>
            <a:ext cx="6330789" cy="6058727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154380" y="499659"/>
            <a:ext cx="5508624" cy="10785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0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The</a:t>
            </a:r>
            <a:r>
              <a:rPr lang="en-US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72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Phosphate Solid"/>
                <a:cs typeface="Phosphate Solid"/>
              </a:rPr>
              <a:t>Pop-Up</a:t>
            </a:r>
            <a:endParaRPr lang="en-US" sz="72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Phosphate Solid"/>
              <a:cs typeface="Phosphate Solid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279135" y="2221455"/>
            <a:ext cx="5029994" cy="271272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Making way for the silent voice of creative self expression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15228" y="4732153"/>
            <a:ext cx="6107390" cy="1043301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Workshop </a:t>
            </a: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sz="2400" dirty="0"/>
              <a:t>S</a:t>
            </a:r>
            <a:r>
              <a:rPr lang="en-US" sz="2400" dirty="0" smtClean="0"/>
              <a:t>elf-care: A deeper dive </a:t>
            </a:r>
          </a:p>
          <a:p>
            <a:pPr marL="0" indent="0">
              <a:buNone/>
            </a:pPr>
            <a:r>
              <a:rPr lang="en-US" sz="2400" dirty="0" smtClean="0"/>
              <a:t>   Art Therapy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>
          <a:xfrm>
            <a:off x="1671243" y="5806450"/>
            <a:ext cx="4651375" cy="1109662"/>
          </a:xfrm>
        </p:spPr>
        <p:txBody>
          <a:bodyPr/>
          <a:lstStyle/>
          <a:p>
            <a:r>
              <a:rPr lang="en-US" b="1" dirty="0" smtClean="0"/>
              <a:t>Ellen Paonessa</a:t>
            </a:r>
          </a:p>
          <a:p>
            <a:r>
              <a:rPr lang="en-US" b="1" dirty="0" smtClean="0"/>
              <a:t>Art therapist &amp; Registered Psychotherapist, RP</a:t>
            </a:r>
          </a:p>
          <a:p>
            <a:r>
              <a:rPr lang="en-US" b="1" dirty="0" smtClean="0"/>
              <a:t>MA, DTATI</a:t>
            </a:r>
            <a:endParaRPr lang="en-US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215230" y="5334867"/>
            <a:ext cx="1753270" cy="1109662"/>
          </a:xfrm>
        </p:spPr>
        <p:txBody>
          <a:bodyPr/>
          <a:lstStyle/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Presented by: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0171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9519" y="481169"/>
            <a:ext cx="8764481" cy="1136995"/>
          </a:xfrm>
        </p:spPr>
        <p:txBody>
          <a:bodyPr>
            <a:noAutofit/>
          </a:bodyPr>
          <a:lstStyle/>
          <a:p>
            <a:r>
              <a:rPr lang="en-CA" sz="4800" dirty="0" smtClean="0"/>
              <a:t>Closing Group Reflection </a:t>
            </a:r>
            <a:endParaRPr lang="en-CA" sz="4800" b="1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21704" y="1936413"/>
            <a:ext cx="7909885" cy="3373938"/>
          </a:xfrm>
        </p:spPr>
        <p:txBody>
          <a:bodyPr/>
          <a:lstStyle/>
          <a:p>
            <a:r>
              <a:rPr lang="en-CA" dirty="0" smtClean="0"/>
              <a:t>What was it like to make art in community?</a:t>
            </a:r>
          </a:p>
          <a:p>
            <a:endParaRPr lang="en-CA" dirty="0"/>
          </a:p>
          <a:p>
            <a:r>
              <a:rPr lang="en-CA" dirty="0" smtClean="0"/>
              <a:t>What was it like to open up your card?</a:t>
            </a:r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What will you take away from this workshop?</a:t>
            </a:r>
          </a:p>
          <a:p>
            <a:endParaRPr lang="en-US" dirty="0"/>
          </a:p>
          <a:p>
            <a:endParaRPr lang="en-CA" dirty="0"/>
          </a:p>
        </p:txBody>
      </p:sp>
      <p:sp>
        <p:nvSpPr>
          <p:cNvPr id="4" name="Oval 3"/>
          <p:cNvSpPr/>
          <p:nvPr/>
        </p:nvSpPr>
        <p:spPr>
          <a:xfrm>
            <a:off x="6920514" y="827056"/>
            <a:ext cx="756014" cy="791108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724056" y="4879076"/>
            <a:ext cx="1182259" cy="111987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298521" y="2443618"/>
            <a:ext cx="1580259" cy="1539145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313274" y="4567588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6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2327034" y="1791642"/>
            <a:ext cx="1958266" cy="1787072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705" y="1690957"/>
            <a:ext cx="7293302" cy="1639830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 smtClean="0"/>
              <a:t>Thank You!</a:t>
            </a:r>
            <a:endParaRPr lang="en-US" sz="8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561210" y="4978460"/>
            <a:ext cx="4214755" cy="227998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Ellen Paonessa</a:t>
            </a:r>
          </a:p>
          <a:p>
            <a:pPr marL="0" indent="0">
              <a:buNone/>
            </a:pPr>
            <a:r>
              <a:rPr lang="en-US" dirty="0" smtClean="0"/>
              <a:t>Art Therapist &amp; Registered Psychotherapist, RP</a:t>
            </a:r>
          </a:p>
          <a:p>
            <a:pPr marL="0" indent="0">
              <a:buNone/>
            </a:pPr>
            <a:r>
              <a:rPr lang="en-US" dirty="0" smtClean="0"/>
              <a:t>MA, DTATI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7349040" y="899848"/>
            <a:ext cx="834932" cy="891794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44788" y="475761"/>
            <a:ext cx="1182259" cy="121519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31199" y="5541235"/>
            <a:ext cx="1043459" cy="959328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983634" y="3484471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21705" y="1273249"/>
            <a:ext cx="756014" cy="791108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32653" y="3858583"/>
            <a:ext cx="1182259" cy="111987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519455" y="4596785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79521" y="1803550"/>
            <a:ext cx="8454146" cy="4226798"/>
          </a:xfrm>
        </p:spPr>
        <p:txBody>
          <a:bodyPr/>
          <a:lstStyle/>
          <a:p>
            <a:r>
              <a:rPr lang="en-US" dirty="0" smtClean="0"/>
              <a:t>Hellos &amp; Supportive Group Dynamics</a:t>
            </a:r>
          </a:p>
          <a:p>
            <a:endParaRPr lang="en-US" dirty="0"/>
          </a:p>
          <a:p>
            <a:r>
              <a:rPr lang="en-US" dirty="0" smtClean="0"/>
              <a:t>Spend a bit of time learning about </a:t>
            </a:r>
            <a:r>
              <a:rPr lang="en-US" sz="3200" b="1" dirty="0" smtClean="0">
                <a:solidFill>
                  <a:srgbClr val="00659C"/>
                </a:solidFill>
              </a:rPr>
              <a:t>Art Therapy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Move into creative self-expression (make art!) </a:t>
            </a:r>
          </a:p>
          <a:p>
            <a:endParaRPr lang="en-US" dirty="0"/>
          </a:p>
          <a:p>
            <a:r>
              <a:rPr lang="en-US" dirty="0" smtClean="0"/>
              <a:t>Process and close time together as a group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070" y="834852"/>
            <a:ext cx="6909834" cy="776103"/>
          </a:xfrm>
        </p:spPr>
        <p:txBody>
          <a:bodyPr/>
          <a:lstStyle/>
          <a:p>
            <a:r>
              <a:rPr lang="en-US" sz="4000" dirty="0" smtClean="0"/>
              <a:t>Workshop A</a:t>
            </a:r>
            <a:r>
              <a:rPr lang="en-US" dirty="0" smtClean="0"/>
              <a:t>: </a:t>
            </a:r>
            <a:r>
              <a:rPr lang="en-US" b="1" dirty="0" smtClean="0"/>
              <a:t>Art Therapy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6850890" y="1803550"/>
            <a:ext cx="756014" cy="791108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424645" y="4504631"/>
            <a:ext cx="1182259" cy="1119877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968293" y="1236843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01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79520" y="1936412"/>
            <a:ext cx="7908131" cy="4312975"/>
          </a:xfrm>
        </p:spPr>
        <p:txBody>
          <a:bodyPr/>
          <a:lstStyle/>
          <a:p>
            <a:r>
              <a:rPr lang="en-CA" dirty="0" smtClean="0"/>
              <a:t>A combination of psychotherapy and art making that helps individuals process </a:t>
            </a:r>
            <a:r>
              <a:rPr lang="en-CA" dirty="0"/>
              <a:t>challenging thoughts or </a:t>
            </a:r>
            <a:r>
              <a:rPr lang="en-CA" dirty="0" smtClean="0"/>
              <a:t>feelings</a:t>
            </a:r>
          </a:p>
          <a:p>
            <a:pPr marL="0" indent="0">
              <a:buNone/>
            </a:pPr>
            <a:endParaRPr lang="en-CA" dirty="0"/>
          </a:p>
          <a:p>
            <a:r>
              <a:rPr lang="en-US" dirty="0" smtClean="0"/>
              <a:t>An opportunity for: self-reflection</a:t>
            </a:r>
            <a:r>
              <a:rPr lang="en-US" dirty="0"/>
              <a:t>, </a:t>
            </a:r>
            <a:r>
              <a:rPr lang="en-US" dirty="0" smtClean="0"/>
              <a:t>empowerment</a:t>
            </a:r>
            <a:r>
              <a:rPr lang="en-US" dirty="0"/>
              <a:t>, </a:t>
            </a:r>
            <a:r>
              <a:rPr lang="en-US" dirty="0" smtClean="0"/>
              <a:t>to explore </a:t>
            </a:r>
            <a:r>
              <a:rPr lang="en-US" dirty="0"/>
              <a:t>meaning making, </a:t>
            </a:r>
            <a:r>
              <a:rPr lang="en-US" dirty="0" smtClean="0"/>
              <a:t>to grow, learn, heal and most importantly, </a:t>
            </a:r>
            <a:r>
              <a:rPr lang="en-US" b="1" i="1" dirty="0" smtClean="0"/>
              <a:t>a way to care for the self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</a:t>
            </a:r>
            <a:r>
              <a:rPr lang="en-CA" dirty="0" smtClean="0"/>
              <a:t>or anyone! You don’t </a:t>
            </a:r>
            <a:r>
              <a:rPr lang="en-CA" dirty="0"/>
              <a:t>have to know about art or have artistic skill </a:t>
            </a:r>
          </a:p>
          <a:p>
            <a:pPr lvl="1"/>
            <a:endParaRPr lang="en-US" dirty="0"/>
          </a:p>
          <a:p>
            <a:endParaRPr lang="en-CA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800" dirty="0" smtClean="0"/>
              <a:t>What is </a:t>
            </a:r>
            <a:r>
              <a:rPr lang="en-CA" sz="4800" b="1" dirty="0" smtClean="0"/>
              <a:t>Art </a:t>
            </a:r>
            <a:r>
              <a:rPr lang="en-CA" sz="4800" b="1" dirty="0"/>
              <a:t>T</a:t>
            </a:r>
            <a:r>
              <a:rPr lang="en-CA" sz="4800" b="1" dirty="0" smtClean="0"/>
              <a:t>herapy?</a:t>
            </a:r>
            <a:endParaRPr lang="en-CA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39751" y="1413192"/>
            <a:ext cx="4413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Art Therapy is</a:t>
            </a:r>
            <a:r>
              <a:rPr lang="is-IS" sz="2800" b="1" dirty="0" smtClean="0"/>
              <a:t>….</a:t>
            </a:r>
            <a:endParaRPr lang="en-US" sz="2800" b="1" dirty="0"/>
          </a:p>
        </p:txBody>
      </p:sp>
      <p:sp>
        <p:nvSpPr>
          <p:cNvPr id="6" name="Oval 5"/>
          <p:cNvSpPr/>
          <p:nvPr/>
        </p:nvSpPr>
        <p:spPr>
          <a:xfrm>
            <a:off x="5987640" y="899581"/>
            <a:ext cx="756014" cy="791108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696521" y="2443618"/>
            <a:ext cx="1182259" cy="1119877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965614" y="712525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9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15693" y="1616566"/>
            <a:ext cx="8217974" cy="5241434"/>
          </a:xfrm>
        </p:spPr>
        <p:txBody>
          <a:bodyPr/>
          <a:lstStyle/>
          <a:p>
            <a:r>
              <a:rPr lang="en-CA" b="1" dirty="0" smtClean="0"/>
              <a:t>Art therapy is accessible. </a:t>
            </a:r>
            <a:r>
              <a:rPr lang="en-CA" dirty="0" smtClean="0"/>
              <a:t>We can use any of our 5 senses to experience creative self-expression</a:t>
            </a:r>
          </a:p>
          <a:p>
            <a:pPr marL="0" indent="0">
              <a:buNone/>
            </a:pPr>
            <a:endParaRPr lang="en-CA" dirty="0" smtClean="0"/>
          </a:p>
          <a:p>
            <a:r>
              <a:rPr lang="en-CA" b="1" dirty="0" smtClean="0"/>
              <a:t>Art therapy is a silent voice. </a:t>
            </a:r>
            <a:r>
              <a:rPr lang="en-CA" dirty="0" smtClean="0"/>
              <a:t>It can help address thoughts or feelings we may not be able to say out loud </a:t>
            </a:r>
          </a:p>
          <a:p>
            <a:endParaRPr lang="en-CA" dirty="0"/>
          </a:p>
          <a:p>
            <a:r>
              <a:rPr lang="en-CA" b="1" dirty="0" smtClean="0"/>
              <a:t>Art Therapy is about intent</a:t>
            </a:r>
            <a:r>
              <a:rPr lang="en-CA" dirty="0" smtClean="0"/>
              <a:t>. </a:t>
            </a:r>
          </a:p>
          <a:p>
            <a:endParaRPr lang="en-CA" dirty="0"/>
          </a:p>
          <a:p>
            <a:r>
              <a:rPr lang="en-CA" b="1" dirty="0" smtClean="0"/>
              <a:t>Art therapy is a                      break. </a:t>
            </a:r>
            <a:r>
              <a:rPr lang="en-CA" dirty="0" smtClean="0"/>
              <a:t>We let the art do the work 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79521" y="686656"/>
            <a:ext cx="9144000" cy="1534800"/>
          </a:xfrm>
        </p:spPr>
        <p:txBody>
          <a:bodyPr>
            <a:noAutofit/>
          </a:bodyPr>
          <a:lstStyle/>
          <a:p>
            <a:r>
              <a:rPr lang="en-CA" sz="4600" dirty="0" smtClean="0"/>
              <a:t>How can </a:t>
            </a:r>
            <a:r>
              <a:rPr lang="en-CA" sz="4600" b="1" dirty="0" smtClean="0"/>
              <a:t>Art Therapy </a:t>
            </a:r>
            <a:r>
              <a:rPr lang="en-CA" sz="4600" dirty="0" smtClean="0"/>
              <a:t>support me?</a:t>
            </a:r>
            <a:endParaRPr lang="en-CA" sz="4600" dirty="0"/>
          </a:p>
        </p:txBody>
      </p:sp>
      <p:pic>
        <p:nvPicPr>
          <p:cNvPr id="11" name="Picture 10" descr="br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469" y="4828256"/>
            <a:ext cx="1325862" cy="132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3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2280587" y="1892941"/>
            <a:ext cx="4272493" cy="2955639"/>
          </a:xfrm>
          <a:prstGeom prst="rightArrow">
            <a:avLst/>
          </a:prstGeom>
          <a:solidFill>
            <a:srgbClr val="FFC5A7">
              <a:alpha val="53000"/>
            </a:srgbClr>
          </a:solidFill>
          <a:ln>
            <a:solidFill>
              <a:schemeClr val="accent1">
                <a:alpha val="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519" y="755946"/>
            <a:ext cx="8764481" cy="1136995"/>
          </a:xfrm>
        </p:spPr>
        <p:txBody>
          <a:bodyPr>
            <a:noAutofit/>
          </a:bodyPr>
          <a:lstStyle/>
          <a:p>
            <a:r>
              <a:rPr lang="en-CA" sz="4800" dirty="0" smtClean="0"/>
              <a:t>Art Therapy as </a:t>
            </a:r>
            <a:r>
              <a:rPr lang="en-CA" sz="4800" b="1" dirty="0" smtClean="0"/>
              <a:t>Self Care</a:t>
            </a:r>
            <a:endParaRPr lang="en-CA" sz="48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629275" y="2643317"/>
            <a:ext cx="3514725" cy="3521033"/>
          </a:xfrm>
        </p:spPr>
        <p:txBody>
          <a:bodyPr>
            <a:normAutofit/>
          </a:bodyPr>
          <a:lstStyle/>
          <a:p>
            <a:r>
              <a:rPr lang="en-CA" sz="2800" dirty="0" smtClean="0"/>
              <a:t>Calming </a:t>
            </a:r>
          </a:p>
          <a:p>
            <a:r>
              <a:rPr lang="en-CA" sz="2800" dirty="0" smtClean="0"/>
              <a:t>Relaxing </a:t>
            </a:r>
          </a:p>
          <a:p>
            <a:r>
              <a:rPr lang="en-CA" sz="2800" dirty="0" smtClean="0"/>
              <a:t>Helps process </a:t>
            </a:r>
            <a:endParaRPr lang="en-CA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9520" y="1892941"/>
            <a:ext cx="4152786" cy="3780779"/>
          </a:xfrm>
        </p:spPr>
        <p:txBody>
          <a:bodyPr/>
          <a:lstStyle/>
          <a:p>
            <a:endParaRPr lang="en-CA" dirty="0" smtClean="0"/>
          </a:p>
          <a:p>
            <a:r>
              <a:rPr lang="en-CA" sz="2800" dirty="0" smtClean="0"/>
              <a:t>Moving into art making can help us refocus and create distance between our challenging thoughts or feelings</a:t>
            </a:r>
          </a:p>
          <a:p>
            <a:endParaRPr lang="en-CA" dirty="0"/>
          </a:p>
        </p:txBody>
      </p:sp>
      <p:sp>
        <p:nvSpPr>
          <p:cNvPr id="6" name="Oval 5"/>
          <p:cNvSpPr/>
          <p:nvPr/>
        </p:nvSpPr>
        <p:spPr>
          <a:xfrm>
            <a:off x="7105391" y="1523440"/>
            <a:ext cx="1182259" cy="1119877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30105" y="5032851"/>
            <a:ext cx="1246774" cy="1281738"/>
          </a:xfrm>
          <a:prstGeom prst="ellipse">
            <a:avLst/>
          </a:prstGeom>
          <a:solidFill>
            <a:srgbClr val="0075BF"/>
          </a:solidFill>
          <a:ln>
            <a:solidFill>
              <a:srgbClr val="0075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089052" y="4474468"/>
            <a:ext cx="400676" cy="374112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0587" y="5333353"/>
            <a:ext cx="3579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659C"/>
                </a:solidFill>
              </a:rPr>
              <a:t>I’m worth it!</a:t>
            </a:r>
            <a:endParaRPr lang="en-US" sz="4800" b="1" dirty="0">
              <a:solidFill>
                <a:srgbClr val="0065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0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opcor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480" y="2821553"/>
            <a:ext cx="1876433" cy="260487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9519" y="481169"/>
            <a:ext cx="7819047" cy="2837800"/>
          </a:xfrm>
        </p:spPr>
        <p:txBody>
          <a:bodyPr>
            <a:noAutofit/>
          </a:bodyPr>
          <a:lstStyle/>
          <a:p>
            <a:r>
              <a:rPr lang="en-CA" sz="4800" dirty="0" smtClean="0"/>
              <a:t>What do these things have </a:t>
            </a:r>
            <a:br>
              <a:rPr lang="en-CA" sz="4800" dirty="0" smtClean="0"/>
            </a:br>
            <a:r>
              <a:rPr lang="en-CA" sz="4800" dirty="0" smtClean="0"/>
              <a:t>in common?</a:t>
            </a:r>
            <a:endParaRPr lang="en-CA" sz="4800" b="1" dirty="0"/>
          </a:p>
        </p:txBody>
      </p:sp>
      <p:pic>
        <p:nvPicPr>
          <p:cNvPr id="11" name="Picture 10" descr="PinClipart.com_christmas-angel-clipart_171336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28" y="1698560"/>
            <a:ext cx="2699016" cy="4810398"/>
          </a:xfrm>
          <a:prstGeom prst="rect">
            <a:avLst/>
          </a:prstGeom>
        </p:spPr>
      </p:pic>
      <p:pic>
        <p:nvPicPr>
          <p:cNvPr id="13" name="Picture 12" descr="popup book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54" y="1801617"/>
            <a:ext cx="4359097" cy="303470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154727" y="5010925"/>
            <a:ext cx="30962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75BF"/>
                </a:solidFill>
              </a:rPr>
              <a:t>They  all</a:t>
            </a:r>
            <a:r>
              <a:rPr lang="is-IS" sz="4800" dirty="0" smtClean="0">
                <a:solidFill>
                  <a:srgbClr val="0075BF"/>
                </a:solidFill>
              </a:rPr>
              <a:t>…</a:t>
            </a:r>
            <a:endParaRPr lang="en-US" sz="4800" dirty="0">
              <a:solidFill>
                <a:srgbClr val="0075B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12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226" y="1337167"/>
            <a:ext cx="8973774" cy="2703318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200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Phosphate Solid"/>
                <a:cs typeface="Phosphate Solid"/>
              </a:rPr>
              <a:t>Pop-Up</a:t>
            </a:r>
            <a:r>
              <a:rPr lang="en-US" sz="9600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Phosphate Solid"/>
                <a:cs typeface="Phosphate Solid"/>
              </a:rPr>
              <a:t/>
            </a:r>
            <a:br>
              <a:rPr lang="en-US" sz="9600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Phosphate Solid"/>
                <a:cs typeface="Phosphate Solid"/>
              </a:rPr>
            </a:br>
            <a:endParaRPr lang="en-US" sz="20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Phosphate Solid"/>
              <a:cs typeface="Phosphate Solid"/>
            </a:endParaRPr>
          </a:p>
        </p:txBody>
      </p:sp>
    </p:spTree>
    <p:extLst>
      <p:ext uri="{BB962C8B-B14F-4D97-AF65-F5344CB8AC3E}">
        <p14:creationId xmlns:p14="http://schemas.microsoft.com/office/powerpoint/2010/main" val="131631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54" y="236799"/>
            <a:ext cx="2433287" cy="1718310"/>
          </a:xfrm>
        </p:spPr>
        <p:txBody>
          <a:bodyPr>
            <a:normAutofit/>
          </a:bodyPr>
          <a:lstStyle/>
          <a:p>
            <a:r>
              <a:rPr lang="en-CA" sz="4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Let’s </a:t>
            </a:r>
            <a:endParaRPr lang="en-US" sz="4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-195437" y="899581"/>
            <a:ext cx="5413656" cy="5256899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4795274" y="5138317"/>
            <a:ext cx="2007510" cy="2852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4795274" y="4826346"/>
            <a:ext cx="344792" cy="2834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5014484" y="5221270"/>
            <a:ext cx="3392406" cy="18704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2207" y="1967970"/>
            <a:ext cx="1346628" cy="18543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0" dirty="0" smtClean="0"/>
              <a:t>M</a:t>
            </a:r>
            <a:endParaRPr lang="en-US" sz="11000" dirty="0"/>
          </a:p>
        </p:txBody>
      </p:sp>
      <p:sp>
        <p:nvSpPr>
          <p:cNvPr id="13" name="Content Placeholder 5"/>
          <p:cNvSpPr txBox="1">
            <a:spLocks/>
          </p:cNvSpPr>
          <p:nvPr/>
        </p:nvSpPr>
        <p:spPr>
          <a:xfrm>
            <a:off x="3250534" y="1957868"/>
            <a:ext cx="1112239" cy="1479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/>
              <a:t>E</a:t>
            </a:r>
          </a:p>
        </p:txBody>
      </p:sp>
      <p:sp>
        <p:nvSpPr>
          <p:cNvPr id="14" name="Content Placeholder 5"/>
          <p:cNvSpPr txBox="1">
            <a:spLocks/>
          </p:cNvSpPr>
          <p:nvPr/>
        </p:nvSpPr>
        <p:spPr>
          <a:xfrm>
            <a:off x="924769" y="1396200"/>
            <a:ext cx="2734342" cy="30873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0" dirty="0">
                <a:solidFill>
                  <a:schemeClr val="accent3"/>
                </a:solidFill>
              </a:rPr>
              <a:t>A</a:t>
            </a:r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2464609" y="1955109"/>
            <a:ext cx="1194502" cy="16527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/>
              <a:t>K</a:t>
            </a:r>
          </a:p>
        </p:txBody>
      </p:sp>
      <p:sp>
        <p:nvSpPr>
          <p:cNvPr id="16" name="Content Placeholder 5"/>
          <p:cNvSpPr txBox="1">
            <a:spLocks/>
          </p:cNvSpPr>
          <p:nvPr/>
        </p:nvSpPr>
        <p:spPr>
          <a:xfrm>
            <a:off x="3861499" y="3285390"/>
            <a:ext cx="1002548" cy="1751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 smtClean="0"/>
              <a:t>T</a:t>
            </a:r>
            <a:endParaRPr lang="en-US" sz="11000" dirty="0"/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>
            <a:off x="3060329" y="3285390"/>
            <a:ext cx="972943" cy="1479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 smtClean="0"/>
              <a:t>R </a:t>
            </a:r>
            <a:endParaRPr lang="en-US" sz="11000" dirty="0"/>
          </a:p>
        </p:txBody>
      </p:sp>
      <p:sp>
        <p:nvSpPr>
          <p:cNvPr id="18" name="Oval 17"/>
          <p:cNvSpPr/>
          <p:nvPr/>
        </p:nvSpPr>
        <p:spPr>
          <a:xfrm>
            <a:off x="6920514" y="504027"/>
            <a:ext cx="756014" cy="791108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346049" y="4483522"/>
            <a:ext cx="1182259" cy="111987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676528" y="2204297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40066" y="1467156"/>
            <a:ext cx="4003934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/>
              </a:buClr>
              <a:buFont typeface="Arial"/>
              <a:buChar char="•"/>
            </a:pPr>
            <a:r>
              <a:rPr lang="en-US" sz="2800" dirty="0"/>
              <a:t>Choose a card on the </a:t>
            </a:r>
            <a:r>
              <a:rPr lang="en-US" sz="2800" dirty="0" smtClean="0"/>
              <a:t>table</a:t>
            </a:r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r>
              <a:rPr lang="en-US" sz="2800" dirty="0" smtClean="0"/>
              <a:t>Take time to decorate the outside of the card</a:t>
            </a:r>
          </a:p>
          <a:p>
            <a:pPr>
              <a:buClr>
                <a:schemeClr val="accent3"/>
              </a:buClr>
            </a:pPr>
            <a:endParaRPr lang="en-US" sz="2800" dirty="0" smtClean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r>
              <a:rPr lang="en-US" sz="2800" dirty="0" smtClean="0"/>
              <a:t>Remember to keep the inside blank!</a:t>
            </a:r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5224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54" y="236799"/>
            <a:ext cx="2433287" cy="1718310"/>
          </a:xfrm>
        </p:spPr>
        <p:txBody>
          <a:bodyPr>
            <a:normAutofit/>
          </a:bodyPr>
          <a:lstStyle/>
          <a:p>
            <a:r>
              <a:rPr lang="en-CA" sz="4800" b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Let’s </a:t>
            </a:r>
            <a:endParaRPr lang="en-US" sz="4800" b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-195437" y="899581"/>
            <a:ext cx="5413656" cy="5256899"/>
          </a:xfrm>
          <a:prstGeom prst="ellipse">
            <a:avLst/>
          </a:prstGeom>
          <a:solidFill>
            <a:srgbClr val="FFC5A7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4795274" y="5138317"/>
            <a:ext cx="2007510" cy="2852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4795274" y="4826346"/>
            <a:ext cx="344792" cy="28346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5014484" y="5221270"/>
            <a:ext cx="3392406" cy="18704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92207" y="1967970"/>
            <a:ext cx="1346628" cy="18543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1000" dirty="0" smtClean="0"/>
              <a:t>M</a:t>
            </a:r>
            <a:endParaRPr lang="en-US" sz="11000" dirty="0"/>
          </a:p>
        </p:txBody>
      </p:sp>
      <p:sp>
        <p:nvSpPr>
          <p:cNvPr id="13" name="Content Placeholder 5"/>
          <p:cNvSpPr txBox="1">
            <a:spLocks/>
          </p:cNvSpPr>
          <p:nvPr/>
        </p:nvSpPr>
        <p:spPr>
          <a:xfrm>
            <a:off x="3250534" y="1957868"/>
            <a:ext cx="1112239" cy="1479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/>
              <a:t>E</a:t>
            </a:r>
          </a:p>
        </p:txBody>
      </p:sp>
      <p:sp>
        <p:nvSpPr>
          <p:cNvPr id="14" name="Content Placeholder 5"/>
          <p:cNvSpPr txBox="1">
            <a:spLocks/>
          </p:cNvSpPr>
          <p:nvPr/>
        </p:nvSpPr>
        <p:spPr>
          <a:xfrm>
            <a:off x="924769" y="1396200"/>
            <a:ext cx="2734342" cy="30873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0000" dirty="0">
                <a:solidFill>
                  <a:schemeClr val="accent3"/>
                </a:solidFill>
              </a:rPr>
              <a:t>A</a:t>
            </a:r>
          </a:p>
        </p:txBody>
      </p:sp>
      <p:sp>
        <p:nvSpPr>
          <p:cNvPr id="15" name="Content Placeholder 5"/>
          <p:cNvSpPr txBox="1">
            <a:spLocks/>
          </p:cNvSpPr>
          <p:nvPr/>
        </p:nvSpPr>
        <p:spPr>
          <a:xfrm>
            <a:off x="2464609" y="1955109"/>
            <a:ext cx="1194502" cy="16527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/>
              <a:t>K</a:t>
            </a:r>
          </a:p>
        </p:txBody>
      </p:sp>
      <p:sp>
        <p:nvSpPr>
          <p:cNvPr id="16" name="Content Placeholder 5"/>
          <p:cNvSpPr txBox="1">
            <a:spLocks/>
          </p:cNvSpPr>
          <p:nvPr/>
        </p:nvSpPr>
        <p:spPr>
          <a:xfrm>
            <a:off x="3861499" y="3285390"/>
            <a:ext cx="1002548" cy="1751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 smtClean="0"/>
              <a:t>T</a:t>
            </a:r>
            <a:endParaRPr lang="en-US" sz="11000" dirty="0"/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>
            <a:off x="3060329" y="3285390"/>
            <a:ext cx="972943" cy="1479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1000" dirty="0" smtClean="0"/>
              <a:t>R </a:t>
            </a:r>
            <a:endParaRPr lang="en-US" sz="11000" dirty="0"/>
          </a:p>
        </p:txBody>
      </p:sp>
      <p:sp>
        <p:nvSpPr>
          <p:cNvPr id="18" name="Oval 17"/>
          <p:cNvSpPr/>
          <p:nvPr/>
        </p:nvSpPr>
        <p:spPr>
          <a:xfrm>
            <a:off x="4108033" y="291197"/>
            <a:ext cx="756014" cy="791108"/>
          </a:xfrm>
          <a:prstGeom prst="ellipse">
            <a:avLst/>
          </a:prstGeom>
          <a:solidFill>
            <a:srgbClr val="FFCC66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39114" y="4661331"/>
            <a:ext cx="1182259" cy="111987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272374" y="5594152"/>
            <a:ext cx="400676" cy="3741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40066" y="686751"/>
            <a:ext cx="4003934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3"/>
              </a:buClr>
              <a:buFont typeface="Arial"/>
              <a:buChar char="•"/>
            </a:pPr>
            <a:r>
              <a:rPr lang="en-US" sz="2800" dirty="0" smtClean="0"/>
              <a:t>If you’re able, move one seat to the left </a:t>
            </a:r>
          </a:p>
          <a:p>
            <a:pPr>
              <a:buClr>
                <a:schemeClr val="accent3"/>
              </a:buClr>
            </a:pPr>
            <a:endParaRPr lang="en-US" sz="2800" dirty="0" smtClean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r>
              <a:rPr lang="en-US" sz="2800" dirty="0" smtClean="0"/>
              <a:t>(You should be in front of someone else's art piece)</a:t>
            </a:r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r>
              <a:rPr lang="en-US" sz="2800" dirty="0" smtClean="0"/>
              <a:t>Write/draw an encouraging or supportive word, image or statement</a:t>
            </a: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 smtClean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 smtClean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  <a:p>
            <a:pPr marL="457200" indent="-457200">
              <a:buClr>
                <a:schemeClr val="accent3"/>
              </a:buClr>
              <a:buFont typeface="Arial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979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versal Title Design">
  <a:themeElements>
    <a:clrScheme name="POGO Colours - Primary Palette">
      <a:dk1>
        <a:srgbClr val="171717"/>
      </a:dk1>
      <a:lt1>
        <a:srgbClr val="FFFFFF"/>
      </a:lt1>
      <a:dk2>
        <a:srgbClr val="FEFFFF"/>
      </a:dk2>
      <a:lt2>
        <a:srgbClr val="FEFFFF"/>
      </a:lt2>
      <a:accent1>
        <a:srgbClr val="0074BF"/>
      </a:accent1>
      <a:accent2>
        <a:srgbClr val="0099D8"/>
      </a:accent2>
      <a:accent3>
        <a:srgbClr val="00BBE5"/>
      </a:accent3>
      <a:accent4>
        <a:srgbClr val="7DC242"/>
      </a:accent4>
      <a:accent5>
        <a:srgbClr val="414042"/>
      </a:accent5>
      <a:accent6>
        <a:srgbClr val="FFFFFF"/>
      </a:accent6>
      <a:hlink>
        <a:srgbClr val="774A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x3POGOPPTTemplateFNL11July19.pptx" id="{167D9230-A7CD-4517-8FC1-BF23E480C6B7}" vid="{AA8DB229-E640-45A9-8A8C-70B955013808}"/>
    </a:ext>
  </a:extLst>
</a:theme>
</file>

<file path=ppt/theme/theme2.xml><?xml version="1.0" encoding="utf-8"?>
<a:theme xmlns:a="http://schemas.openxmlformats.org/drawingml/2006/main" name="2_Primary Presentation">
  <a:themeElements>
    <a:clrScheme name="POGO">
      <a:dk1>
        <a:srgbClr val="171717"/>
      </a:dk1>
      <a:lt1>
        <a:srgbClr val="FFFFFF"/>
      </a:lt1>
      <a:dk2>
        <a:srgbClr val="FEFFFF"/>
      </a:dk2>
      <a:lt2>
        <a:srgbClr val="FEFFFF"/>
      </a:lt2>
      <a:accent1>
        <a:srgbClr val="0061B2"/>
      </a:accent1>
      <a:accent2>
        <a:srgbClr val="72B831"/>
      </a:accent2>
      <a:accent3>
        <a:srgbClr val="0087D0"/>
      </a:accent3>
      <a:accent4>
        <a:srgbClr val="00AFE2"/>
      </a:accent4>
      <a:accent5>
        <a:srgbClr val="EF9401"/>
      </a:accent5>
      <a:accent6>
        <a:srgbClr val="FE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x3POGOPPTTemplateFNL11July19.pptx" id="{167D9230-A7CD-4517-8FC1-BF23E480C6B7}" vid="{335CAD8C-B17A-413E-A0EF-9F7ECD34491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4x3POGOPPTTemplateFNL11July19</Template>
  <TotalTime>3021</TotalTime>
  <Words>371</Words>
  <Application>Microsoft Office PowerPoint</Application>
  <PresentationFormat>On-screen Show (4:3)</PresentationFormat>
  <Paragraphs>93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Phosphate Solid</vt:lpstr>
      <vt:lpstr>Universal Title Design</vt:lpstr>
      <vt:lpstr>2_Primary Presentation</vt:lpstr>
      <vt:lpstr>PowerPoint Presentation</vt:lpstr>
      <vt:lpstr>Workshop A: Art Therapy</vt:lpstr>
      <vt:lpstr>What is Art Therapy?</vt:lpstr>
      <vt:lpstr>How can Art Therapy support me?</vt:lpstr>
      <vt:lpstr>Art Therapy as Self Care</vt:lpstr>
      <vt:lpstr>What do these things have  in common?</vt:lpstr>
      <vt:lpstr>Pop-Up </vt:lpstr>
      <vt:lpstr>Let’s </vt:lpstr>
      <vt:lpstr>Let’s </vt:lpstr>
      <vt:lpstr>Closing Group Reflection </vt:lpstr>
      <vt:lpstr>Thank You!</vt:lpstr>
    </vt:vector>
  </TitlesOfParts>
  <Company>POGO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Joni Serio</dc:creator>
  <cp:lastModifiedBy>Claire Slaughter</cp:lastModifiedBy>
  <cp:revision>58</cp:revision>
  <cp:lastPrinted>2018-06-21T18:14:49Z</cp:lastPrinted>
  <dcterms:created xsi:type="dcterms:W3CDTF">2019-07-31T18:49:05Z</dcterms:created>
  <dcterms:modified xsi:type="dcterms:W3CDTF">2019-09-06T18:48:49Z</dcterms:modified>
</cp:coreProperties>
</file>