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7.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8.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9.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0.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3" r:id="rId1"/>
    <p:sldMasterId id="2147483731" r:id="rId2"/>
  </p:sldMasterIdLst>
  <p:notesMasterIdLst>
    <p:notesMasterId r:id="rId37"/>
  </p:notesMasterIdLst>
  <p:handoutMasterIdLst>
    <p:handoutMasterId r:id="rId38"/>
  </p:handoutMasterIdLst>
  <p:sldIdLst>
    <p:sldId id="256" r:id="rId3"/>
    <p:sldId id="257" r:id="rId4"/>
    <p:sldId id="286" r:id="rId5"/>
    <p:sldId id="316" r:id="rId6"/>
    <p:sldId id="287" r:id="rId7"/>
    <p:sldId id="288" r:id="rId8"/>
    <p:sldId id="319" r:id="rId9"/>
    <p:sldId id="317" r:id="rId10"/>
    <p:sldId id="320" r:id="rId11"/>
    <p:sldId id="321" r:id="rId12"/>
    <p:sldId id="327" r:id="rId13"/>
    <p:sldId id="322" r:id="rId14"/>
    <p:sldId id="291" r:id="rId15"/>
    <p:sldId id="292" r:id="rId16"/>
    <p:sldId id="293" r:id="rId17"/>
    <p:sldId id="297" r:id="rId18"/>
    <p:sldId id="298" r:id="rId19"/>
    <p:sldId id="299" r:id="rId20"/>
    <p:sldId id="300" r:id="rId21"/>
    <p:sldId id="328" r:id="rId22"/>
    <p:sldId id="303" r:id="rId23"/>
    <p:sldId id="304" r:id="rId24"/>
    <p:sldId id="305" r:id="rId25"/>
    <p:sldId id="331" r:id="rId26"/>
    <p:sldId id="329" r:id="rId27"/>
    <p:sldId id="318" r:id="rId28"/>
    <p:sldId id="332" r:id="rId29"/>
    <p:sldId id="324" r:id="rId30"/>
    <p:sldId id="325" r:id="rId31"/>
    <p:sldId id="309" r:id="rId32"/>
    <p:sldId id="310" r:id="rId33"/>
    <p:sldId id="311" r:id="rId34"/>
    <p:sldId id="312" r:id="rId35"/>
    <p:sldId id="313" r:id="rId36"/>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lly Zorzi" initials="KZ" lastIdx="4"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26654"/>
    <a:srgbClr val="00BBE5"/>
    <a:srgbClr val="0075BF"/>
    <a:srgbClr val="0099D8"/>
    <a:srgbClr val="7DC242"/>
    <a:srgbClr val="414042"/>
    <a:srgbClr val="D31D57"/>
    <a:srgbClr val="A1007D"/>
    <a:srgbClr val="F5A81C"/>
    <a:srgbClr val="F6CF3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horzBarState="maximized">
    <p:restoredLeft sz="26515" autoAdjust="0"/>
    <p:restoredTop sz="94550" autoAdjust="0"/>
  </p:normalViewPr>
  <p:slideViewPr>
    <p:cSldViewPr snapToGrid="0" snapToObjects="1">
      <p:cViewPr varScale="1">
        <p:scale>
          <a:sx n="91" d="100"/>
          <a:sy n="91" d="100"/>
        </p:scale>
        <p:origin x="66" y="66"/>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00" d="100"/>
        <a:sy n="100" d="100"/>
      </p:scale>
      <p:origin x="0" y="0"/>
    </p:cViewPr>
  </p:sorterViewPr>
  <p:notesViewPr>
    <p:cSldViewPr snapToGrid="0" snapToObjects="1">
      <p:cViewPr varScale="1">
        <p:scale>
          <a:sx n="68" d="100"/>
          <a:sy n="68" d="100"/>
        </p:scale>
        <p:origin x="2778" y="7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commentAuthors" Target="commentAuthors.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dLbls>
          <c:dLblPos val="outEnd"/>
          <c:showLegendKey val="0"/>
          <c:showVal val="0"/>
          <c:showCatName val="1"/>
          <c:showSerName val="0"/>
          <c:showPercent val="0"/>
          <c:showBubbleSize val="0"/>
          <c:showLeaderLines val="0"/>
        </c:dLbls>
      </c:pie3D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dLbls>
          <c:showLegendKey val="0"/>
          <c:showVal val="0"/>
          <c:showCatName val="0"/>
          <c:showSerName val="0"/>
          <c:showPercent val="0"/>
          <c:showBubbleSize val="0"/>
          <c:showLeaderLines val="0"/>
        </c:dLbls>
      </c:pie3D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128" b="1" i="0" u="none" strike="noStrike" kern="1200" cap="all" baseline="0">
              <a:solidFill>
                <a:schemeClr val="tx1">
                  <a:lumMod val="65000"/>
                  <a:lumOff val="35000"/>
                </a:schemeClr>
              </a:solidFill>
              <a:latin typeface="+mn-lt"/>
              <a:ea typeface="+mn-ea"/>
              <a:cs typeface="+mn-cs"/>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Sheet1!$B$1</c:f>
              <c:strCache>
                <c:ptCount val="1"/>
                <c:pt idx="0">
                  <c:v>Lifetime Incidence</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1-F306-8445-B534-2927A2F3AB35}"/>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2-F306-8445-B534-2927A2F3AB35}"/>
              </c:ext>
            </c:extLst>
          </c:dPt>
          <c:dPt>
            <c:idx val="2"/>
            <c:bubble3D val="0"/>
            <c:spPr>
              <a:solidFill>
                <a:schemeClr val="accent3"/>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3-F306-8445-B534-2927A2F3AB35}"/>
              </c:ext>
            </c:extLst>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4-F306-8445-B534-2927A2F3AB35}"/>
              </c:ext>
            </c:extLst>
          </c:dPt>
          <c:dLbls>
            <c:dLbl>
              <c:idx val="0"/>
              <c:spPr>
                <a:noFill/>
                <a:ln>
                  <a:noFill/>
                </a:ln>
                <a:effectLst/>
              </c:spPr>
              <c:txPr>
                <a:bodyPr rot="0" spcFirstLastPara="1" vertOverflow="ellipsis" vert="horz" wrap="square" lIns="38100" tIns="19050" rIns="38100" bIns="19050" anchor="ctr" anchorCtr="1">
                  <a:spAutoFit/>
                </a:bodyPr>
                <a:lstStyle/>
                <a:p>
                  <a:pPr>
                    <a:defRPr sz="1800" b="1" i="0" u="none" strike="noStrike" kern="1200" spc="0" baseline="0">
                      <a:solidFill>
                        <a:schemeClr val="accent1"/>
                      </a:solidFill>
                      <a:latin typeface="+mn-lt"/>
                      <a:ea typeface="+mn-ea"/>
                      <a:cs typeface="+mn-cs"/>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1-F306-8445-B534-2927A2F3AB35}"/>
                </c:ext>
              </c:extLst>
            </c:dLbl>
            <c:dLbl>
              <c:idx val="1"/>
              <c:spPr>
                <a:noFill/>
                <a:ln>
                  <a:noFill/>
                </a:ln>
                <a:effectLst/>
              </c:spPr>
              <c:txPr>
                <a:bodyPr rot="0" spcFirstLastPara="1" vertOverflow="ellipsis" vert="horz" wrap="square" lIns="38100" tIns="19050" rIns="38100" bIns="19050" anchor="ctr" anchorCtr="1">
                  <a:spAutoFit/>
                </a:bodyPr>
                <a:lstStyle/>
                <a:p>
                  <a:pPr>
                    <a:defRPr sz="1800" b="1" i="0" u="none" strike="noStrike" kern="1200" spc="0" baseline="0">
                      <a:solidFill>
                        <a:schemeClr val="accent2"/>
                      </a:solidFill>
                      <a:latin typeface="+mn-lt"/>
                      <a:ea typeface="+mn-ea"/>
                      <a:cs typeface="+mn-cs"/>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2-F306-8445-B534-2927A2F3AB35}"/>
                </c:ext>
              </c:extLst>
            </c:dLbl>
            <c:dLbl>
              <c:idx val="2"/>
              <c:spPr>
                <a:noFill/>
                <a:ln>
                  <a:noFill/>
                </a:ln>
                <a:effectLst/>
              </c:spPr>
              <c:txPr>
                <a:bodyPr rot="0" spcFirstLastPara="1" vertOverflow="ellipsis" vert="horz" wrap="square" lIns="38100" tIns="19050" rIns="38100" bIns="19050" anchor="ctr" anchorCtr="1">
                  <a:spAutoFit/>
                </a:bodyPr>
                <a:lstStyle/>
                <a:p>
                  <a:pPr>
                    <a:defRPr sz="1800" b="1" i="0" u="none" strike="noStrike" kern="1200" spc="0" baseline="0">
                      <a:solidFill>
                        <a:schemeClr val="accent3"/>
                      </a:solidFill>
                      <a:latin typeface="+mn-lt"/>
                      <a:ea typeface="+mn-ea"/>
                      <a:cs typeface="+mn-cs"/>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3-F306-8445-B534-2927A2F3AB35}"/>
                </c:ext>
              </c:extLst>
            </c:dLbl>
            <c:dLbl>
              <c:idx val="3"/>
              <c:spPr>
                <a:noFill/>
                <a:ln>
                  <a:noFill/>
                </a:ln>
                <a:effectLst/>
              </c:spPr>
              <c:txPr>
                <a:bodyPr rot="0" spcFirstLastPara="1" vertOverflow="ellipsis" vert="horz" wrap="square" lIns="38100" tIns="19050" rIns="38100" bIns="19050" anchor="ctr" anchorCtr="1">
                  <a:spAutoFit/>
                </a:bodyPr>
                <a:lstStyle/>
                <a:p>
                  <a:pPr>
                    <a:defRPr sz="1800" b="1" i="0" u="none" strike="noStrike" kern="1200" spc="0" baseline="0">
                      <a:solidFill>
                        <a:schemeClr val="accent4"/>
                      </a:solidFill>
                      <a:latin typeface="+mn-lt"/>
                      <a:ea typeface="+mn-ea"/>
                      <a:cs typeface="+mn-cs"/>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4-F306-8445-B534-2927A2F3AB35}"/>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spc="0" baseline="0">
                    <a:solidFill>
                      <a:schemeClr val="accent1"/>
                    </a:solidFill>
                    <a:latin typeface="+mn-lt"/>
                    <a:ea typeface="+mn-ea"/>
                    <a:cs typeface="+mn-cs"/>
                  </a:defRPr>
                </a:pPr>
                <a:endParaRPr lang="en-US"/>
              </a:p>
            </c:tx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Anxiety</c:v>
                </c:pt>
                <c:pt idx="1">
                  <c:v>None</c:v>
                </c:pt>
                <c:pt idx="2">
                  <c:v>PTSD</c:v>
                </c:pt>
                <c:pt idx="3">
                  <c:v>Depression</c:v>
                </c:pt>
              </c:strCache>
            </c:strRef>
          </c:cat>
          <c:val>
            <c:numRef>
              <c:f>Sheet1!$B$2:$B$5</c:f>
              <c:numCache>
                <c:formatCode>General</c:formatCode>
                <c:ptCount val="4"/>
                <c:pt idx="0">
                  <c:v>30</c:v>
                </c:pt>
                <c:pt idx="1">
                  <c:v>50</c:v>
                </c:pt>
                <c:pt idx="2">
                  <c:v>9</c:v>
                </c:pt>
                <c:pt idx="3">
                  <c:v>11</c:v>
                </c:pt>
              </c:numCache>
            </c:numRef>
          </c:val>
          <c:extLst>
            <c:ext xmlns:c16="http://schemas.microsoft.com/office/drawing/2014/chart" uri="{C3380CC4-5D6E-409C-BE32-E72D297353CC}">
              <c16:uniqueId val="{00000000-F306-8445-B534-2927A2F3AB35}"/>
            </c:ext>
          </c:extLst>
        </c:ser>
        <c:dLbls>
          <c:dLblPos val="outEnd"/>
          <c:showLegendKey val="0"/>
          <c:showVal val="0"/>
          <c:showCatName val="1"/>
          <c:showSerName val="0"/>
          <c:showPercent val="0"/>
          <c:showBubbleSize val="0"/>
          <c:showLeaderLines val="1"/>
        </c:dLbls>
      </c:pie3D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128" b="1" i="0" u="none" strike="noStrike" kern="1200" cap="all" baseline="0">
              <a:solidFill>
                <a:schemeClr val="tx1">
                  <a:lumMod val="65000"/>
                  <a:lumOff val="35000"/>
                </a:schemeClr>
              </a:solidFill>
              <a:latin typeface="+mn-lt"/>
              <a:ea typeface="+mn-ea"/>
              <a:cs typeface="+mn-cs"/>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Sheet1!$B$1</c:f>
              <c:strCache>
                <c:ptCount val="1"/>
                <c:pt idx="0">
                  <c:v>Yearly</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1-7B2C-FA4A-B5EF-9336693B29DD}"/>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2-7B2C-FA4A-B5EF-9336693B29DD}"/>
              </c:ext>
            </c:extLst>
          </c:dPt>
          <c:dLbls>
            <c:dLbl>
              <c:idx val="0"/>
              <c:spPr>
                <a:noFill/>
                <a:ln>
                  <a:noFill/>
                </a:ln>
                <a:effectLst/>
              </c:spPr>
              <c:txPr>
                <a:bodyPr rot="0" spcFirstLastPara="1" vertOverflow="ellipsis" vert="horz" wrap="square" lIns="38100" tIns="19050" rIns="38100" bIns="19050" anchor="ctr" anchorCtr="1">
                  <a:spAutoFit/>
                </a:bodyPr>
                <a:lstStyle/>
                <a:p>
                  <a:pPr>
                    <a:defRPr sz="1800" b="1" i="0" u="none" strike="noStrike" kern="1200" spc="0" baseline="0">
                      <a:solidFill>
                        <a:schemeClr val="accent1"/>
                      </a:solidFill>
                      <a:latin typeface="+mn-lt"/>
                      <a:ea typeface="+mn-ea"/>
                      <a:cs typeface="+mn-cs"/>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1-7B2C-FA4A-B5EF-9336693B29DD}"/>
                </c:ext>
              </c:extLst>
            </c:dLbl>
            <c:dLbl>
              <c:idx val="1"/>
              <c:spPr>
                <a:noFill/>
                <a:ln>
                  <a:noFill/>
                </a:ln>
                <a:effectLst/>
              </c:spPr>
              <c:txPr>
                <a:bodyPr rot="0" spcFirstLastPara="1" vertOverflow="ellipsis" vert="horz" wrap="square" lIns="38100" tIns="19050" rIns="38100" bIns="19050" anchor="ctr" anchorCtr="1">
                  <a:spAutoFit/>
                </a:bodyPr>
                <a:lstStyle/>
                <a:p>
                  <a:pPr>
                    <a:defRPr sz="1800" b="1" i="0" u="none" strike="noStrike" kern="1200" spc="0" baseline="0">
                      <a:solidFill>
                        <a:schemeClr val="accent2"/>
                      </a:solidFill>
                      <a:latin typeface="+mn-lt"/>
                      <a:ea typeface="+mn-ea"/>
                      <a:cs typeface="+mn-cs"/>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2-7B2C-FA4A-B5EF-9336693B29DD}"/>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spc="0" baseline="0">
                    <a:solidFill>
                      <a:schemeClr val="accent1"/>
                    </a:solidFill>
                    <a:latin typeface="+mn-lt"/>
                    <a:ea typeface="+mn-ea"/>
                    <a:cs typeface="+mn-cs"/>
                  </a:defRPr>
                </a:pPr>
                <a:endParaRPr lang="en-US"/>
              </a:p>
            </c:tx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Seek Tx</c:v>
                </c:pt>
                <c:pt idx="1">
                  <c:v>None</c:v>
                </c:pt>
              </c:strCache>
            </c:strRef>
          </c:cat>
          <c:val>
            <c:numRef>
              <c:f>Sheet1!$B$2:$B$3</c:f>
              <c:numCache>
                <c:formatCode>General</c:formatCode>
                <c:ptCount val="2"/>
                <c:pt idx="0">
                  <c:v>6</c:v>
                </c:pt>
                <c:pt idx="1">
                  <c:v>94</c:v>
                </c:pt>
              </c:numCache>
            </c:numRef>
          </c:val>
          <c:extLst>
            <c:ext xmlns:c16="http://schemas.microsoft.com/office/drawing/2014/chart" uri="{C3380CC4-5D6E-409C-BE32-E72D297353CC}">
              <c16:uniqueId val="{00000000-7B2C-FA4A-B5EF-9336693B29DD}"/>
            </c:ext>
          </c:extLst>
        </c:ser>
        <c:dLbls>
          <c:dLblPos val="outEnd"/>
          <c:showLegendKey val="0"/>
          <c:showVal val="0"/>
          <c:showCatName val="1"/>
          <c:showSerName val="0"/>
          <c:showPercent val="0"/>
          <c:showBubbleSize val="0"/>
          <c:showLeaderLines val="1"/>
        </c:dLbls>
      </c:pie3D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128" b="1" i="0" u="none" strike="noStrike" kern="1200" cap="all" baseline="0">
              <a:solidFill>
                <a:schemeClr val="tx1">
                  <a:lumMod val="65000"/>
                  <a:lumOff val="35000"/>
                </a:schemeClr>
              </a:solidFill>
              <a:latin typeface="+mn-lt"/>
              <a:ea typeface="+mn-ea"/>
              <a:cs typeface="+mn-cs"/>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Sheet1!$B$1</c:f>
              <c:strCache>
                <c:ptCount val="1"/>
                <c:pt idx="0">
                  <c:v>Yearly</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1-E8A3-5445-9A19-0D435E8680E6}"/>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2-E8A3-5445-9A19-0D435E8680E6}"/>
              </c:ext>
            </c:extLst>
          </c:dPt>
          <c:dLbls>
            <c:dLbl>
              <c:idx val="0"/>
              <c:spPr>
                <a:noFill/>
                <a:ln>
                  <a:noFill/>
                </a:ln>
                <a:effectLst/>
              </c:spPr>
              <c:txPr>
                <a:bodyPr rot="0" spcFirstLastPara="1" vertOverflow="ellipsis" vert="horz" wrap="square" lIns="38100" tIns="19050" rIns="38100" bIns="19050" anchor="ctr" anchorCtr="1">
                  <a:spAutoFit/>
                </a:bodyPr>
                <a:lstStyle/>
                <a:p>
                  <a:pPr>
                    <a:defRPr sz="1800" b="1" i="0" u="none" strike="noStrike" kern="1200" spc="0" baseline="0">
                      <a:solidFill>
                        <a:schemeClr val="accent1"/>
                      </a:solidFill>
                      <a:latin typeface="+mn-lt"/>
                      <a:ea typeface="+mn-ea"/>
                      <a:cs typeface="+mn-cs"/>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1-E8A3-5445-9A19-0D435E8680E6}"/>
                </c:ext>
              </c:extLst>
            </c:dLbl>
            <c:dLbl>
              <c:idx val="1"/>
              <c:spPr>
                <a:noFill/>
                <a:ln>
                  <a:noFill/>
                </a:ln>
                <a:effectLst/>
              </c:spPr>
              <c:txPr>
                <a:bodyPr rot="0" spcFirstLastPara="1" vertOverflow="ellipsis" vert="horz" wrap="square" lIns="38100" tIns="19050" rIns="38100" bIns="19050" anchor="ctr" anchorCtr="1">
                  <a:spAutoFit/>
                </a:bodyPr>
                <a:lstStyle/>
                <a:p>
                  <a:pPr>
                    <a:defRPr sz="1800" b="1" i="0" u="none" strike="noStrike" kern="1200" spc="0" baseline="0">
                      <a:solidFill>
                        <a:schemeClr val="accent2"/>
                      </a:solidFill>
                      <a:latin typeface="+mn-lt"/>
                      <a:ea typeface="+mn-ea"/>
                      <a:cs typeface="+mn-cs"/>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2-E8A3-5445-9A19-0D435E8680E6}"/>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spc="0" baseline="0">
                    <a:solidFill>
                      <a:schemeClr val="accent1"/>
                    </a:solidFill>
                    <a:latin typeface="+mn-lt"/>
                    <a:ea typeface="+mn-ea"/>
                    <a:cs typeface="+mn-cs"/>
                  </a:defRPr>
                </a:pPr>
                <a:endParaRPr lang="en-US"/>
              </a:p>
            </c:tx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Seek Tx</c:v>
                </c:pt>
                <c:pt idx="1">
                  <c:v>None</c:v>
                </c:pt>
              </c:strCache>
            </c:strRef>
          </c:cat>
          <c:val>
            <c:numRef>
              <c:f>Sheet1!$B$2:$B$3</c:f>
              <c:numCache>
                <c:formatCode>General</c:formatCode>
                <c:ptCount val="2"/>
                <c:pt idx="0">
                  <c:v>8</c:v>
                </c:pt>
                <c:pt idx="1">
                  <c:v>92</c:v>
                </c:pt>
              </c:numCache>
            </c:numRef>
          </c:val>
          <c:extLst>
            <c:ext xmlns:c16="http://schemas.microsoft.com/office/drawing/2014/chart" uri="{C3380CC4-5D6E-409C-BE32-E72D297353CC}">
              <c16:uniqueId val="{00000000-E8A3-5445-9A19-0D435E8680E6}"/>
            </c:ext>
          </c:extLst>
        </c:ser>
        <c:dLbls>
          <c:dLblPos val="outEnd"/>
          <c:showLegendKey val="0"/>
          <c:showVal val="0"/>
          <c:showCatName val="1"/>
          <c:showSerName val="0"/>
          <c:showPercent val="0"/>
          <c:showBubbleSize val="0"/>
          <c:showLeaderLines val="1"/>
        </c:dLbls>
      </c:pie3D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128" b="1" i="0" u="none" strike="noStrike" kern="1200" cap="all" baseline="0">
              <a:solidFill>
                <a:schemeClr val="tx1">
                  <a:lumMod val="65000"/>
                  <a:lumOff val="35000"/>
                </a:schemeClr>
              </a:solidFill>
              <a:latin typeface="+mn-lt"/>
              <a:ea typeface="+mn-ea"/>
              <a:cs typeface="+mn-cs"/>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Sheet1!$B$1</c:f>
              <c:strCache>
                <c:ptCount val="1"/>
                <c:pt idx="0">
                  <c:v>By Age 30</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1-7B2C-FA4A-B5EF-9336693B29DD}"/>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2-7B2C-FA4A-B5EF-9336693B29DD}"/>
              </c:ext>
            </c:extLst>
          </c:dPt>
          <c:dLbls>
            <c:dLbl>
              <c:idx val="0"/>
              <c:spPr>
                <a:noFill/>
                <a:ln>
                  <a:noFill/>
                </a:ln>
                <a:effectLst/>
              </c:spPr>
              <c:txPr>
                <a:bodyPr rot="0" spcFirstLastPara="1" vertOverflow="ellipsis" vert="horz" wrap="square" lIns="38100" tIns="19050" rIns="38100" bIns="19050" anchor="ctr" anchorCtr="1">
                  <a:spAutoFit/>
                </a:bodyPr>
                <a:lstStyle/>
                <a:p>
                  <a:pPr>
                    <a:defRPr sz="1800" b="1" i="0" u="none" strike="noStrike" kern="1200" spc="0" baseline="0">
                      <a:solidFill>
                        <a:schemeClr val="accent1"/>
                      </a:solidFill>
                      <a:latin typeface="+mn-lt"/>
                      <a:ea typeface="+mn-ea"/>
                      <a:cs typeface="+mn-cs"/>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1-7B2C-FA4A-B5EF-9336693B29DD}"/>
                </c:ext>
              </c:extLst>
            </c:dLbl>
            <c:dLbl>
              <c:idx val="1"/>
              <c:spPr>
                <a:noFill/>
                <a:ln>
                  <a:noFill/>
                </a:ln>
                <a:effectLst/>
              </c:spPr>
              <c:txPr>
                <a:bodyPr rot="0" spcFirstLastPara="1" vertOverflow="ellipsis" vert="horz" wrap="square" lIns="38100" tIns="19050" rIns="38100" bIns="19050" anchor="ctr" anchorCtr="1">
                  <a:spAutoFit/>
                </a:bodyPr>
                <a:lstStyle/>
                <a:p>
                  <a:pPr>
                    <a:defRPr sz="1800" b="1" i="0" u="none" strike="noStrike" kern="1200" spc="0" baseline="0">
                      <a:solidFill>
                        <a:schemeClr val="accent2"/>
                      </a:solidFill>
                      <a:latin typeface="+mn-lt"/>
                      <a:ea typeface="+mn-ea"/>
                      <a:cs typeface="+mn-cs"/>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2-7B2C-FA4A-B5EF-9336693B29DD}"/>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spc="0" baseline="0">
                    <a:solidFill>
                      <a:schemeClr val="accent1"/>
                    </a:solidFill>
                    <a:latin typeface="+mn-lt"/>
                    <a:ea typeface="+mn-ea"/>
                    <a:cs typeface="+mn-cs"/>
                  </a:defRPr>
                </a:pPr>
                <a:endParaRPr lang="en-US"/>
              </a:p>
            </c:tx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Serious Event</c:v>
                </c:pt>
                <c:pt idx="1">
                  <c:v>None</c:v>
                </c:pt>
              </c:strCache>
            </c:strRef>
          </c:cat>
          <c:val>
            <c:numRef>
              <c:f>Sheet1!$B$2:$B$3</c:f>
              <c:numCache>
                <c:formatCode>General</c:formatCode>
                <c:ptCount val="2"/>
                <c:pt idx="0">
                  <c:v>11</c:v>
                </c:pt>
                <c:pt idx="1">
                  <c:v>89</c:v>
                </c:pt>
              </c:numCache>
            </c:numRef>
          </c:val>
          <c:extLst>
            <c:ext xmlns:c16="http://schemas.microsoft.com/office/drawing/2014/chart" uri="{C3380CC4-5D6E-409C-BE32-E72D297353CC}">
              <c16:uniqueId val="{00000000-7B2C-FA4A-B5EF-9336693B29DD}"/>
            </c:ext>
          </c:extLst>
        </c:ser>
        <c:dLbls>
          <c:dLblPos val="outEnd"/>
          <c:showLegendKey val="0"/>
          <c:showVal val="0"/>
          <c:showCatName val="1"/>
          <c:showSerName val="0"/>
          <c:showPercent val="0"/>
          <c:showBubbleSize val="0"/>
          <c:showLeaderLines val="1"/>
        </c:dLbls>
      </c:pie3D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128" b="1" i="0" u="none" strike="noStrike" kern="1200" cap="all" baseline="0">
              <a:solidFill>
                <a:schemeClr val="tx1">
                  <a:lumMod val="65000"/>
                  <a:lumOff val="35000"/>
                </a:schemeClr>
              </a:solidFill>
              <a:latin typeface="+mn-lt"/>
              <a:ea typeface="+mn-ea"/>
              <a:cs typeface="+mn-cs"/>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Sheet1!$B$1</c:f>
              <c:strCache>
                <c:ptCount val="1"/>
                <c:pt idx="0">
                  <c:v>By Age 30</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1-E8A3-5445-9A19-0D435E8680E6}"/>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2-E8A3-5445-9A19-0D435E8680E6}"/>
              </c:ext>
            </c:extLst>
          </c:dPt>
          <c:dLbls>
            <c:dLbl>
              <c:idx val="0"/>
              <c:spPr>
                <a:noFill/>
                <a:ln>
                  <a:noFill/>
                </a:ln>
                <a:effectLst/>
              </c:spPr>
              <c:txPr>
                <a:bodyPr rot="0" spcFirstLastPara="1" vertOverflow="ellipsis" vert="horz" wrap="square" lIns="38100" tIns="19050" rIns="38100" bIns="19050" anchor="ctr" anchorCtr="1">
                  <a:spAutoFit/>
                </a:bodyPr>
                <a:lstStyle/>
                <a:p>
                  <a:pPr>
                    <a:defRPr sz="1800" b="1" i="0" u="none" strike="noStrike" kern="1200" spc="0" baseline="0">
                      <a:solidFill>
                        <a:schemeClr val="accent1"/>
                      </a:solidFill>
                      <a:latin typeface="+mn-lt"/>
                      <a:ea typeface="+mn-ea"/>
                      <a:cs typeface="+mn-cs"/>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1-E8A3-5445-9A19-0D435E8680E6}"/>
                </c:ext>
              </c:extLst>
            </c:dLbl>
            <c:dLbl>
              <c:idx val="1"/>
              <c:spPr>
                <a:noFill/>
                <a:ln>
                  <a:noFill/>
                </a:ln>
                <a:effectLst/>
              </c:spPr>
              <c:txPr>
                <a:bodyPr rot="0" spcFirstLastPara="1" vertOverflow="ellipsis" vert="horz" wrap="square" lIns="38100" tIns="19050" rIns="38100" bIns="19050" anchor="ctr" anchorCtr="1">
                  <a:spAutoFit/>
                </a:bodyPr>
                <a:lstStyle/>
                <a:p>
                  <a:pPr>
                    <a:defRPr sz="1800" b="1" i="0" u="none" strike="noStrike" kern="1200" spc="0" baseline="0">
                      <a:solidFill>
                        <a:schemeClr val="accent2"/>
                      </a:solidFill>
                      <a:latin typeface="+mn-lt"/>
                      <a:ea typeface="+mn-ea"/>
                      <a:cs typeface="+mn-cs"/>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2-E8A3-5445-9A19-0D435E8680E6}"/>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spc="0" baseline="0">
                    <a:solidFill>
                      <a:schemeClr val="accent1"/>
                    </a:solidFill>
                    <a:latin typeface="+mn-lt"/>
                    <a:ea typeface="+mn-ea"/>
                    <a:cs typeface="+mn-cs"/>
                  </a:defRPr>
                </a:pPr>
                <a:endParaRPr lang="en-US"/>
              </a:p>
            </c:tx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Serious Event</c:v>
                </c:pt>
                <c:pt idx="1">
                  <c:v>None</c:v>
                </c:pt>
              </c:strCache>
            </c:strRef>
          </c:cat>
          <c:val>
            <c:numRef>
              <c:f>Sheet1!$B$2:$B$3</c:f>
              <c:numCache>
                <c:formatCode>General</c:formatCode>
                <c:ptCount val="2"/>
                <c:pt idx="0">
                  <c:v>12</c:v>
                </c:pt>
                <c:pt idx="1">
                  <c:v>88</c:v>
                </c:pt>
              </c:numCache>
            </c:numRef>
          </c:val>
          <c:extLst>
            <c:ext xmlns:c16="http://schemas.microsoft.com/office/drawing/2014/chart" uri="{C3380CC4-5D6E-409C-BE32-E72D297353CC}">
              <c16:uniqueId val="{00000000-E8A3-5445-9A19-0D435E8680E6}"/>
            </c:ext>
          </c:extLst>
        </c:ser>
        <c:dLbls>
          <c:dLblPos val="outEnd"/>
          <c:showLegendKey val="0"/>
          <c:showVal val="0"/>
          <c:showCatName val="1"/>
          <c:showSerName val="0"/>
          <c:showPercent val="0"/>
          <c:showBubbleSize val="0"/>
          <c:showLeaderLines val="1"/>
        </c:dLbls>
      </c:pie3D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2FF8098-64EA-F343-B7B2-05C41251509D}"/>
              </a:ext>
            </a:extLst>
          </p:cNvPr>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a:extLst>
              <a:ext uri="{FF2B5EF4-FFF2-40B4-BE49-F238E27FC236}">
                <a16:creationId xmlns:a16="http://schemas.microsoft.com/office/drawing/2014/main" id="{ACAD6195-6045-AC4B-8786-A9B3F8FE91EE}"/>
              </a:ext>
            </a:extLst>
          </p:cNvPr>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49FC326F-F1A4-A64C-9976-5572560BE8EB}" type="datetimeFigureOut">
              <a:rPr lang="en-US" smtClean="0"/>
              <a:t>9/6/2019</a:t>
            </a:fld>
            <a:endParaRPr lang="en-US"/>
          </a:p>
        </p:txBody>
      </p:sp>
      <p:sp>
        <p:nvSpPr>
          <p:cNvPr id="4" name="Footer Placeholder 3">
            <a:extLst>
              <a:ext uri="{FF2B5EF4-FFF2-40B4-BE49-F238E27FC236}">
                <a16:creationId xmlns:a16="http://schemas.microsoft.com/office/drawing/2014/main" id="{606F0975-A353-9A4E-93A6-7988FEBD0B20}"/>
              </a:ext>
            </a:extLst>
          </p:cNvPr>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E8D3FCE-5F8C-3442-B3DA-6456F12EA095}"/>
              </a:ext>
            </a:extLst>
          </p:cNvPr>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9FAF9891-DFD0-0049-A136-F83B879C2E2D}" type="slidenum">
              <a:rPr lang="en-US" smtClean="0"/>
              <a:t>‹#›</a:t>
            </a:fld>
            <a:endParaRPr lang="en-US"/>
          </a:p>
        </p:txBody>
      </p:sp>
    </p:spTree>
    <p:extLst>
      <p:ext uri="{BB962C8B-B14F-4D97-AF65-F5344CB8AC3E}">
        <p14:creationId xmlns:p14="http://schemas.microsoft.com/office/powerpoint/2010/main" val="29573224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2C65D21B-C143-D74A-8AF2-54ACE2031BE1}" type="datetimeFigureOut">
              <a:rPr lang="en-US" smtClean="0"/>
              <a:t>9/6/2019</a:t>
            </a:fld>
            <a:endParaRPr lang="en-US"/>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ADE65F71-58FE-3049-A2F2-CF1E9F2CC1C8}" type="slidenum">
              <a:rPr lang="en-US" smtClean="0"/>
              <a:t>‹#›</a:t>
            </a:fld>
            <a:endParaRPr lang="en-US"/>
          </a:p>
        </p:txBody>
      </p:sp>
    </p:spTree>
    <p:extLst>
      <p:ext uri="{BB962C8B-B14F-4D97-AF65-F5344CB8AC3E}">
        <p14:creationId xmlns:p14="http://schemas.microsoft.com/office/powerpoint/2010/main" val="2452275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DE65F71-58FE-3049-A2F2-CF1E9F2CC1C8}" type="slidenum">
              <a:rPr lang="en-US" smtClean="0"/>
              <a:t>1</a:t>
            </a:fld>
            <a:endParaRPr lang="en-US"/>
          </a:p>
        </p:txBody>
      </p:sp>
    </p:spTree>
    <p:extLst>
      <p:ext uri="{BB962C8B-B14F-4D97-AF65-F5344CB8AC3E}">
        <p14:creationId xmlns:p14="http://schemas.microsoft.com/office/powerpoint/2010/main" val="13769597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r>
              <a:rPr lang="en-US" dirty="0"/>
              <a:t>In any given year:</a:t>
            </a:r>
          </a:p>
          <a:p>
            <a:pPr lvl="1"/>
            <a:r>
              <a:rPr lang="en-US" dirty="0"/>
              <a:t>6% of Canadians will see their doctor about a MH concern</a:t>
            </a:r>
          </a:p>
          <a:p>
            <a:pPr lvl="1"/>
            <a:r>
              <a:rPr lang="en-US" dirty="0"/>
              <a:t>8% of cancer survivors will do so</a:t>
            </a:r>
          </a:p>
          <a:p>
            <a:pPr lvl="1"/>
            <a:endParaRPr lang="en-US" dirty="0"/>
          </a:p>
          <a:p>
            <a:pPr lvl="1"/>
            <a:endParaRPr lang="en-US" dirty="0"/>
          </a:p>
          <a:p>
            <a:pPr lvl="1"/>
            <a:endParaRPr lang="en-US" dirty="0"/>
          </a:p>
          <a:p>
            <a:r>
              <a:rPr lang="en-US" dirty="0"/>
              <a:t>By the time they are 30</a:t>
            </a:r>
          </a:p>
          <a:p>
            <a:pPr lvl="1"/>
            <a:r>
              <a:rPr lang="en-US" dirty="0"/>
              <a:t>11% of Canadians will have a severe mental health event</a:t>
            </a:r>
          </a:p>
          <a:p>
            <a:pPr lvl="1"/>
            <a:r>
              <a:rPr lang="en-US" dirty="0"/>
              <a:t>12% of cancer survivors will have the same</a:t>
            </a:r>
          </a:p>
          <a:p>
            <a:endParaRPr lang="en-US" dirty="0"/>
          </a:p>
        </p:txBody>
      </p:sp>
      <p:sp>
        <p:nvSpPr>
          <p:cNvPr id="4" name="Slide Number Placeholder 3"/>
          <p:cNvSpPr>
            <a:spLocks noGrp="1"/>
          </p:cNvSpPr>
          <p:nvPr>
            <p:ph type="sldNum" sz="quarter" idx="5"/>
          </p:nvPr>
        </p:nvSpPr>
        <p:spPr/>
        <p:txBody>
          <a:bodyPr/>
          <a:lstStyle/>
          <a:p>
            <a:fld id="{ADE65F71-58FE-3049-A2F2-CF1E9F2CC1C8}" type="slidenum">
              <a:rPr lang="en-US" smtClean="0"/>
              <a:t>10</a:t>
            </a:fld>
            <a:endParaRPr lang="en-US"/>
          </a:p>
        </p:txBody>
      </p:sp>
    </p:spTree>
    <p:extLst>
      <p:ext uri="{BB962C8B-B14F-4D97-AF65-F5344CB8AC3E}">
        <p14:creationId xmlns:p14="http://schemas.microsoft.com/office/powerpoint/2010/main" val="3271514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E65F71-58FE-3049-A2F2-CF1E9F2CC1C8}" type="slidenum">
              <a:rPr lang="en-US" smtClean="0"/>
              <a:t>11</a:t>
            </a:fld>
            <a:endParaRPr lang="en-US"/>
          </a:p>
        </p:txBody>
      </p:sp>
    </p:spTree>
    <p:extLst>
      <p:ext uri="{BB962C8B-B14F-4D97-AF65-F5344CB8AC3E}">
        <p14:creationId xmlns:p14="http://schemas.microsoft.com/office/powerpoint/2010/main" val="39735202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73893"/>
            <a:ext cx="5608320" cy="4448069"/>
          </a:xfrm>
        </p:spPr>
        <p:txBody>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a:p>
          <a:p>
            <a:endParaRPr lang="en-US" dirty="0" smtClean="0"/>
          </a:p>
          <a:p>
            <a:r>
              <a:rPr lang="en-US" dirty="0" smtClean="0"/>
              <a:t>OK so its Normal, but when anxiety is too high, or poorly managed:</a:t>
            </a:r>
          </a:p>
          <a:p>
            <a:endParaRPr lang="en-US" dirty="0"/>
          </a:p>
          <a:p>
            <a:r>
              <a:rPr lang="en-US" altLang="en-US" dirty="0"/>
              <a:t>It can seriously disrupt </a:t>
            </a:r>
            <a:r>
              <a:rPr lang="en-US" altLang="en-US" b="1" u="sng" dirty="0" smtClean="0"/>
              <a:t>functioning</a:t>
            </a:r>
            <a:r>
              <a:rPr lang="en-US" altLang="en-US" dirty="0" smtClean="0"/>
              <a:t> at </a:t>
            </a:r>
            <a:r>
              <a:rPr lang="en-US" altLang="en-US" dirty="0"/>
              <a:t>work, school, home, or in </a:t>
            </a:r>
            <a:r>
              <a:rPr lang="en-US" altLang="en-US" dirty="0" smtClean="0"/>
              <a:t>hospital</a:t>
            </a:r>
          </a:p>
          <a:p>
            <a:endParaRPr lang="en-US" altLang="en-US" dirty="0"/>
          </a:p>
          <a:p>
            <a:r>
              <a:rPr lang="en-US" altLang="en-US" dirty="0" smtClean="0"/>
              <a:t>AND There is significant </a:t>
            </a:r>
            <a:r>
              <a:rPr lang="en-US" altLang="en-US" b="1" u="sng" dirty="0"/>
              <a:t>suffering</a:t>
            </a:r>
            <a:r>
              <a:rPr lang="en-US" altLang="en-US" dirty="0"/>
              <a:t> associated with it</a:t>
            </a:r>
          </a:p>
          <a:p>
            <a:endParaRPr lang="en-US" dirty="0"/>
          </a:p>
          <a:p>
            <a:endParaRPr lang="en-US" dirty="0"/>
          </a:p>
        </p:txBody>
      </p:sp>
      <p:sp>
        <p:nvSpPr>
          <p:cNvPr id="4" name="Slide Number Placeholder 3"/>
          <p:cNvSpPr>
            <a:spLocks noGrp="1"/>
          </p:cNvSpPr>
          <p:nvPr>
            <p:ph type="sldNum" sz="quarter" idx="10"/>
          </p:nvPr>
        </p:nvSpPr>
        <p:spPr/>
        <p:txBody>
          <a:bodyPr/>
          <a:lstStyle/>
          <a:p>
            <a:fld id="{ADE65F71-58FE-3049-A2F2-CF1E9F2CC1C8}" type="slidenum">
              <a:rPr lang="en-US" smtClean="0"/>
              <a:t>12</a:t>
            </a:fld>
            <a:endParaRPr lang="en-US"/>
          </a:p>
        </p:txBody>
      </p:sp>
    </p:spTree>
    <p:extLst>
      <p:ext uri="{BB962C8B-B14F-4D97-AF65-F5344CB8AC3E}">
        <p14:creationId xmlns:p14="http://schemas.microsoft.com/office/powerpoint/2010/main" val="13574722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Recall anxiety falls on a continuum, and ask: </a:t>
            </a:r>
          </a:p>
          <a:p>
            <a:pPr marL="698830" lvl="1" indent="-232943">
              <a:buAutoNum type="arabicParenR"/>
            </a:pPr>
            <a:r>
              <a:rPr lang="en-US" altLang="en-US" dirty="0" smtClean="0"/>
              <a:t>is </a:t>
            </a:r>
            <a:r>
              <a:rPr lang="en-US" altLang="en-US" dirty="0"/>
              <a:t>this interfering with </a:t>
            </a:r>
            <a:r>
              <a:rPr lang="en-US" altLang="en-US" dirty="0" smtClean="0"/>
              <a:t>Functioning at home, work, school, or with peers?</a:t>
            </a:r>
          </a:p>
          <a:p>
            <a:pPr lvl="2"/>
            <a:r>
              <a:rPr lang="en-US" altLang="en-US" dirty="0" smtClean="0"/>
              <a:t>Not getting along with family or </a:t>
            </a:r>
            <a:r>
              <a:rPr lang="en-US" altLang="en-US" dirty="0" err="1" smtClean="0"/>
              <a:t>roomates</a:t>
            </a:r>
            <a:endParaRPr lang="en-US" altLang="en-US" dirty="0" smtClean="0"/>
          </a:p>
          <a:p>
            <a:pPr lvl="2"/>
            <a:r>
              <a:rPr lang="en-US" altLang="en-US" dirty="0" smtClean="0"/>
              <a:t>Affecting work performance</a:t>
            </a:r>
          </a:p>
          <a:p>
            <a:pPr lvl="2"/>
            <a:r>
              <a:rPr lang="en-US" altLang="en-US" dirty="0" smtClean="0"/>
              <a:t>Affecting learning or exam performance</a:t>
            </a:r>
          </a:p>
          <a:p>
            <a:pPr lvl="2"/>
            <a:r>
              <a:rPr lang="en-US" altLang="en-US" dirty="0" smtClean="0"/>
              <a:t>Getting in the way of socializing</a:t>
            </a:r>
          </a:p>
          <a:p>
            <a:pPr lvl="2"/>
            <a:r>
              <a:rPr lang="en-US" altLang="en-US" dirty="0" smtClean="0"/>
              <a:t>Avoidance of important events</a:t>
            </a:r>
          </a:p>
          <a:p>
            <a:pPr lvl="1"/>
            <a:endParaRPr lang="en-US" altLang="en-US" dirty="0"/>
          </a:p>
          <a:p>
            <a:pPr marL="698830" lvl="1" indent="-232943">
              <a:buAutoNum type="arabicParenR" startAt="2"/>
            </a:pPr>
            <a:r>
              <a:rPr lang="en-US" altLang="en-US" dirty="0" smtClean="0"/>
              <a:t>is this causing more </a:t>
            </a:r>
            <a:r>
              <a:rPr lang="en-US" altLang="en-US" dirty="0"/>
              <a:t>distress </a:t>
            </a:r>
            <a:r>
              <a:rPr lang="en-US" altLang="en-US" dirty="0" smtClean="0"/>
              <a:t>and suffering than </a:t>
            </a:r>
            <a:r>
              <a:rPr lang="en-US" altLang="en-US" dirty="0"/>
              <a:t>most peers </a:t>
            </a:r>
            <a:r>
              <a:rPr lang="en-US" altLang="en-US" dirty="0" smtClean="0"/>
              <a:t>would experience in </a:t>
            </a:r>
            <a:r>
              <a:rPr lang="en-US" altLang="en-US" dirty="0"/>
              <a:t>a similar </a:t>
            </a:r>
            <a:r>
              <a:rPr lang="en-US" altLang="en-US" dirty="0" smtClean="0"/>
              <a:t>situation?</a:t>
            </a:r>
          </a:p>
          <a:p>
            <a:pPr lvl="2"/>
            <a:r>
              <a:rPr lang="en-US" altLang="en-US" dirty="0" smtClean="0"/>
              <a:t>Even if a person is functioning well, they may be experiencing more distress and suffering than is comfortable</a:t>
            </a:r>
          </a:p>
          <a:p>
            <a:pPr marL="1106481" lvl="2" indent="-174708">
              <a:buFontTx/>
              <a:buChar char="-"/>
            </a:pPr>
            <a:r>
              <a:rPr lang="en-US" altLang="en-US" dirty="0" smtClean="0"/>
              <a:t>Excessive worries</a:t>
            </a:r>
          </a:p>
          <a:p>
            <a:pPr marL="1106481" lvl="2" indent="-174708">
              <a:buFontTx/>
              <a:buChar char="-"/>
            </a:pPr>
            <a:r>
              <a:rPr lang="en-US" altLang="en-US" dirty="0" smtClean="0"/>
              <a:t>Constant ruminations</a:t>
            </a:r>
          </a:p>
          <a:p>
            <a:pPr marL="1106481" lvl="2" indent="-174708">
              <a:buFontTx/>
              <a:buChar char="-"/>
            </a:pPr>
            <a:r>
              <a:rPr lang="en-US" altLang="en-US" dirty="0" smtClean="0"/>
              <a:t>Physical anxiety symptoms</a:t>
            </a:r>
            <a:endParaRPr lang="en-US" altLang="en-US" dirty="0"/>
          </a:p>
          <a:p>
            <a:endParaRPr lang="en-US" altLang="en-US" dirty="0" smtClean="0"/>
          </a:p>
          <a:p>
            <a:endParaRPr lang="en-US" altLang="en-US" dirty="0"/>
          </a:p>
          <a:p>
            <a:r>
              <a:rPr lang="en-US" altLang="en-US" dirty="0" smtClean="0"/>
              <a:t>If </a:t>
            </a:r>
            <a:r>
              <a:rPr lang="en-US" altLang="en-US" dirty="0"/>
              <a:t>so, then it is time to consider some intervention, and a referral for therapy</a:t>
            </a:r>
          </a:p>
          <a:p>
            <a:endParaRPr lang="en-US" dirty="0"/>
          </a:p>
        </p:txBody>
      </p:sp>
      <p:sp>
        <p:nvSpPr>
          <p:cNvPr id="4" name="Slide Number Placeholder 3"/>
          <p:cNvSpPr>
            <a:spLocks noGrp="1"/>
          </p:cNvSpPr>
          <p:nvPr>
            <p:ph type="sldNum" sz="quarter" idx="10"/>
          </p:nvPr>
        </p:nvSpPr>
        <p:spPr/>
        <p:txBody>
          <a:bodyPr/>
          <a:lstStyle/>
          <a:p>
            <a:fld id="{ADE65F71-58FE-3049-A2F2-CF1E9F2CC1C8}" type="slidenum">
              <a:rPr lang="en-US" smtClean="0"/>
              <a:t>13</a:t>
            </a:fld>
            <a:endParaRPr lang="en-US"/>
          </a:p>
        </p:txBody>
      </p:sp>
    </p:spTree>
    <p:extLst>
      <p:ext uri="{BB962C8B-B14F-4D97-AF65-F5344CB8AC3E}">
        <p14:creationId xmlns:p14="http://schemas.microsoft.com/office/powerpoint/2010/main" val="8459561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Physical Symptoms</a:t>
            </a:r>
          </a:p>
          <a:p>
            <a:pPr marL="232943" indent="-232943">
              <a:buAutoNum type="arabicParenR"/>
            </a:pPr>
            <a:r>
              <a:rPr lang="en-US" dirty="0" smtClean="0"/>
              <a:t>Panic attacks:  Pounding </a:t>
            </a:r>
            <a:r>
              <a:rPr lang="en-US" dirty="0"/>
              <a:t>heart, sweating, shaking, short of breath, chest pain, dizzy, chills, fear of going crazy or </a:t>
            </a:r>
            <a:r>
              <a:rPr lang="en-US" dirty="0" smtClean="0"/>
              <a:t>dying</a:t>
            </a:r>
          </a:p>
          <a:p>
            <a:pPr marL="232943" indent="-232943">
              <a:buAutoNum type="arabicParenR"/>
            </a:pPr>
            <a:r>
              <a:rPr lang="en-US" dirty="0" smtClean="0"/>
              <a:t>Anticipatory </a:t>
            </a:r>
            <a:r>
              <a:rPr lang="en-US" dirty="0" err="1" smtClean="0"/>
              <a:t>Sx</a:t>
            </a:r>
            <a:r>
              <a:rPr lang="en-US" dirty="0" smtClean="0"/>
              <a:t>: Stomach </a:t>
            </a:r>
            <a:r>
              <a:rPr lang="en-US" dirty="0"/>
              <a:t>aches, headaches, nausea, </a:t>
            </a:r>
            <a:r>
              <a:rPr lang="en-US" dirty="0" err="1"/>
              <a:t>vominting</a:t>
            </a:r>
            <a:r>
              <a:rPr lang="en-US" dirty="0"/>
              <a:t> for </a:t>
            </a:r>
            <a:r>
              <a:rPr lang="en-US" dirty="0" smtClean="0"/>
              <a:t>Sepa/social</a:t>
            </a:r>
          </a:p>
          <a:p>
            <a:pPr marL="232943" indent="-232943">
              <a:buAutoNum type="arabicParenR"/>
            </a:pPr>
            <a:r>
              <a:rPr lang="en-US" dirty="0" smtClean="0"/>
              <a:t>Consequences of chronic </a:t>
            </a:r>
            <a:r>
              <a:rPr lang="en-US" dirty="0" err="1" smtClean="0"/>
              <a:t>Anx</a:t>
            </a:r>
            <a:r>
              <a:rPr lang="en-US" dirty="0" smtClean="0"/>
              <a:t>:  Restlessness</a:t>
            </a:r>
            <a:r>
              <a:rPr lang="en-US" dirty="0"/>
              <a:t>, fatigue, poor concentration, poor sleep, irritable for GAD</a:t>
            </a:r>
          </a:p>
          <a:p>
            <a:pPr lvl="1"/>
            <a:endParaRPr lang="en-US" dirty="0"/>
          </a:p>
          <a:p>
            <a:r>
              <a:rPr lang="en-US" dirty="0" smtClean="0"/>
              <a:t>Worrying</a:t>
            </a:r>
          </a:p>
          <a:p>
            <a:pPr marL="232943" indent="-232943">
              <a:buAutoNum type="arabicParenR"/>
            </a:pPr>
            <a:r>
              <a:rPr lang="en-US" dirty="0" smtClean="0"/>
              <a:t>About past </a:t>
            </a:r>
            <a:r>
              <a:rPr lang="en-US" dirty="0" err="1" smtClean="0"/>
              <a:t>Truamas</a:t>
            </a:r>
            <a:r>
              <a:rPr lang="en-US" dirty="0" smtClean="0"/>
              <a:t>: Flying, </a:t>
            </a:r>
            <a:r>
              <a:rPr lang="en-US" dirty="0"/>
              <a:t>dogs, </a:t>
            </a:r>
            <a:r>
              <a:rPr lang="en-US" u="sng" dirty="0"/>
              <a:t>needles, blood, </a:t>
            </a:r>
            <a:r>
              <a:rPr lang="en-US" u="sng" dirty="0" smtClean="0"/>
              <a:t>hospitals</a:t>
            </a:r>
            <a:r>
              <a:rPr lang="en-US" dirty="0" smtClean="0"/>
              <a:t>  (PTSD/phobia)</a:t>
            </a:r>
            <a:endParaRPr lang="en-US" u="sng" dirty="0" smtClean="0"/>
          </a:p>
          <a:p>
            <a:pPr marL="232943" indent="-232943">
              <a:buAutoNum type="arabicParenR"/>
            </a:pPr>
            <a:r>
              <a:rPr lang="en-US" dirty="0" smtClean="0"/>
              <a:t>People, humiliation, rejection:  Social </a:t>
            </a:r>
            <a:r>
              <a:rPr lang="en-US" dirty="0"/>
              <a:t>interactions, being observed, performing in front of </a:t>
            </a:r>
            <a:r>
              <a:rPr lang="en-US" dirty="0" smtClean="0"/>
              <a:t>others</a:t>
            </a:r>
          </a:p>
          <a:p>
            <a:pPr marL="232943" indent="-232943">
              <a:buAutoNum type="arabicParenR"/>
            </a:pPr>
            <a:r>
              <a:rPr lang="en-US" dirty="0" smtClean="0"/>
              <a:t>About </a:t>
            </a:r>
            <a:r>
              <a:rPr lang="en-US" dirty="0"/>
              <a:t>every little thing, or being in open or closed spaces, crowds, </a:t>
            </a:r>
            <a:r>
              <a:rPr lang="en-US" dirty="0" smtClean="0"/>
              <a:t> (GAD/</a:t>
            </a:r>
            <a:r>
              <a:rPr lang="en-US" dirty="0" err="1" smtClean="0"/>
              <a:t>Agor</a:t>
            </a:r>
            <a:r>
              <a:rPr lang="en-US" dirty="0" smtClean="0"/>
              <a:t>)</a:t>
            </a:r>
            <a:endParaRPr lang="en-US" dirty="0"/>
          </a:p>
          <a:p>
            <a:pPr lvl="1"/>
            <a:endParaRPr lang="en-US" dirty="0"/>
          </a:p>
          <a:p>
            <a:r>
              <a:rPr lang="en-US" dirty="0"/>
              <a:t>Avoiding</a:t>
            </a:r>
          </a:p>
          <a:p>
            <a:pPr lvl="1"/>
            <a:r>
              <a:rPr lang="en-US" dirty="0"/>
              <a:t>Situations one believes may trigger a panic attack</a:t>
            </a:r>
          </a:p>
          <a:p>
            <a:pPr lvl="1"/>
            <a:r>
              <a:rPr lang="en-US" dirty="0"/>
              <a:t>Social events</a:t>
            </a:r>
          </a:p>
          <a:p>
            <a:pPr lvl="1"/>
            <a:r>
              <a:rPr lang="en-US" dirty="0"/>
              <a:t>A place or situation that triggers anxiety, like hospital, or </a:t>
            </a:r>
            <a:r>
              <a:rPr lang="en-US" dirty="0" err="1"/>
              <a:t>justLeaving</a:t>
            </a:r>
            <a:r>
              <a:rPr lang="en-US" dirty="0"/>
              <a:t> the home, </a:t>
            </a:r>
          </a:p>
          <a:p>
            <a:endParaRPr lang="en-US" dirty="0"/>
          </a:p>
        </p:txBody>
      </p:sp>
      <p:sp>
        <p:nvSpPr>
          <p:cNvPr id="4" name="Slide Number Placeholder 3"/>
          <p:cNvSpPr>
            <a:spLocks noGrp="1"/>
          </p:cNvSpPr>
          <p:nvPr>
            <p:ph type="sldNum" sz="quarter" idx="10"/>
          </p:nvPr>
        </p:nvSpPr>
        <p:spPr/>
        <p:txBody>
          <a:bodyPr/>
          <a:lstStyle/>
          <a:p>
            <a:fld id="{ADE65F71-58FE-3049-A2F2-CF1E9F2CC1C8}" type="slidenum">
              <a:rPr lang="en-US" smtClean="0"/>
              <a:t>14</a:t>
            </a:fld>
            <a:endParaRPr lang="en-US"/>
          </a:p>
        </p:txBody>
      </p:sp>
    </p:spTree>
    <p:extLst>
      <p:ext uri="{BB962C8B-B14F-4D97-AF65-F5344CB8AC3E}">
        <p14:creationId xmlns:p14="http://schemas.microsoft.com/office/powerpoint/2010/main" val="11462882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E65F71-58FE-3049-A2F2-CF1E9F2CC1C8}" type="slidenum">
              <a:rPr lang="en-US" smtClean="0"/>
              <a:t>15</a:t>
            </a:fld>
            <a:endParaRPr lang="en-US"/>
          </a:p>
        </p:txBody>
      </p:sp>
    </p:spTree>
    <p:extLst>
      <p:ext uri="{BB962C8B-B14F-4D97-AF65-F5344CB8AC3E}">
        <p14:creationId xmlns:p14="http://schemas.microsoft.com/office/powerpoint/2010/main" val="32373303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endParaRPr lang="en-US" dirty="0"/>
          </a:p>
          <a:p>
            <a:r>
              <a:rPr lang="en-US" dirty="0" smtClean="0"/>
              <a:t>Both </a:t>
            </a:r>
            <a:r>
              <a:rPr lang="en-US" dirty="0"/>
              <a:t>have lessons to teach us, but Depression is much more than just an excess of sadness</a:t>
            </a:r>
          </a:p>
          <a:p>
            <a:endParaRPr lang="en-US" dirty="0"/>
          </a:p>
        </p:txBody>
      </p:sp>
      <p:sp>
        <p:nvSpPr>
          <p:cNvPr id="4" name="Slide Number Placeholder 3"/>
          <p:cNvSpPr>
            <a:spLocks noGrp="1"/>
          </p:cNvSpPr>
          <p:nvPr>
            <p:ph type="sldNum" sz="quarter" idx="10"/>
          </p:nvPr>
        </p:nvSpPr>
        <p:spPr/>
        <p:txBody>
          <a:bodyPr/>
          <a:lstStyle/>
          <a:p>
            <a:fld id="{ADE65F71-58FE-3049-A2F2-CF1E9F2CC1C8}" type="slidenum">
              <a:rPr lang="en-US" smtClean="0"/>
              <a:t>16</a:t>
            </a:fld>
            <a:endParaRPr lang="en-US"/>
          </a:p>
        </p:txBody>
      </p:sp>
    </p:spTree>
    <p:extLst>
      <p:ext uri="{BB962C8B-B14F-4D97-AF65-F5344CB8AC3E}">
        <p14:creationId xmlns:p14="http://schemas.microsoft.com/office/powerpoint/2010/main" val="2131819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So on the one hand its important to recognize that depression is a different and much more pervasive entity than sadness, and…</a:t>
            </a:r>
          </a:p>
          <a:p>
            <a:endParaRPr lang="en-US" dirty="0"/>
          </a:p>
          <a:p>
            <a:r>
              <a:rPr lang="en-US" dirty="0" smtClean="0"/>
              <a:t>On the other hand it has lessons to teach us just as our basic emotions, like sadness do.</a:t>
            </a:r>
            <a:endParaRPr lang="en-US" dirty="0"/>
          </a:p>
        </p:txBody>
      </p:sp>
      <p:sp>
        <p:nvSpPr>
          <p:cNvPr id="4" name="Slide Number Placeholder 3"/>
          <p:cNvSpPr>
            <a:spLocks noGrp="1"/>
          </p:cNvSpPr>
          <p:nvPr>
            <p:ph type="sldNum" sz="quarter" idx="10"/>
          </p:nvPr>
        </p:nvSpPr>
        <p:spPr/>
        <p:txBody>
          <a:bodyPr/>
          <a:lstStyle/>
          <a:p>
            <a:fld id="{ADE65F71-58FE-3049-A2F2-CF1E9F2CC1C8}" type="slidenum">
              <a:rPr lang="en-US" smtClean="0"/>
              <a:t>17</a:t>
            </a:fld>
            <a:endParaRPr lang="en-US"/>
          </a:p>
        </p:txBody>
      </p:sp>
    </p:spTree>
    <p:extLst>
      <p:ext uri="{BB962C8B-B14F-4D97-AF65-F5344CB8AC3E}">
        <p14:creationId xmlns:p14="http://schemas.microsoft.com/office/powerpoint/2010/main" val="4572399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arenR"/>
            </a:pPr>
            <a:r>
              <a:rPr lang="en-US" dirty="0" smtClean="0"/>
              <a:t>Depressed mood, most of the day, nearly every day</a:t>
            </a:r>
          </a:p>
          <a:p>
            <a:pPr marL="232943" indent="-232943">
              <a:buAutoNum type="arabicParenR"/>
            </a:pPr>
            <a:r>
              <a:rPr lang="en-US" dirty="0" smtClean="0"/>
              <a:t>Markedly </a:t>
            </a:r>
            <a:r>
              <a:rPr lang="en-US" dirty="0" err="1" smtClean="0"/>
              <a:t>dimished</a:t>
            </a:r>
            <a:r>
              <a:rPr lang="en-US" dirty="0" smtClean="0"/>
              <a:t> interest or pleasure in all, or almost all, activities most of the day, nearly every day</a:t>
            </a:r>
          </a:p>
          <a:p>
            <a:pPr marL="232943" indent="-232943">
              <a:buAutoNum type="arabicParenR"/>
            </a:pPr>
            <a:endParaRPr lang="en-US" dirty="0"/>
          </a:p>
          <a:p>
            <a:pPr marL="232943" indent="-232943">
              <a:buAutoNum type="arabicParenR"/>
            </a:pPr>
            <a:r>
              <a:rPr lang="en-US" dirty="0" smtClean="0"/>
              <a:t>Significant weight loss or gain</a:t>
            </a:r>
          </a:p>
          <a:p>
            <a:pPr marL="232943" indent="-232943">
              <a:buAutoNum type="arabicParenR"/>
            </a:pPr>
            <a:r>
              <a:rPr lang="en-US" dirty="0" smtClean="0"/>
              <a:t>Insomnia or hypersomnia nearly every day</a:t>
            </a:r>
          </a:p>
          <a:p>
            <a:pPr marL="232943" indent="-232943">
              <a:buAutoNum type="arabicParenR"/>
            </a:pPr>
            <a:r>
              <a:rPr lang="en-US" dirty="0" smtClean="0"/>
              <a:t>Psychomotor agitation or retardation nearly every day</a:t>
            </a:r>
          </a:p>
          <a:p>
            <a:pPr marL="232943" indent="-232943">
              <a:buAutoNum type="arabicParenR"/>
            </a:pPr>
            <a:r>
              <a:rPr lang="en-US" dirty="0" smtClean="0"/>
              <a:t>Fatigue nearly every day</a:t>
            </a:r>
          </a:p>
          <a:p>
            <a:pPr marL="232943" indent="-232943">
              <a:buAutoNum type="arabicParenR"/>
            </a:pPr>
            <a:r>
              <a:rPr lang="en-US" dirty="0" smtClean="0"/>
              <a:t>Feelings of worthlessness or excessive guilt</a:t>
            </a:r>
          </a:p>
          <a:p>
            <a:pPr marL="232943" indent="-232943">
              <a:buAutoNum type="arabicParenR"/>
            </a:pPr>
            <a:r>
              <a:rPr lang="en-US" dirty="0" smtClean="0"/>
              <a:t>Poor concentration or indecisiveness nearly every day</a:t>
            </a:r>
          </a:p>
          <a:p>
            <a:pPr marL="232943" indent="-232943">
              <a:buAutoNum type="arabicParenR"/>
            </a:pPr>
            <a:r>
              <a:rPr lang="en-US" dirty="0" smtClean="0"/>
              <a:t>Recurrent thoughts of death, or suicidal thoughts</a:t>
            </a:r>
          </a:p>
        </p:txBody>
      </p:sp>
      <p:sp>
        <p:nvSpPr>
          <p:cNvPr id="4" name="Slide Number Placeholder 3"/>
          <p:cNvSpPr>
            <a:spLocks noGrp="1"/>
          </p:cNvSpPr>
          <p:nvPr>
            <p:ph type="sldNum" sz="quarter" idx="10"/>
          </p:nvPr>
        </p:nvSpPr>
        <p:spPr/>
        <p:txBody>
          <a:bodyPr/>
          <a:lstStyle/>
          <a:p>
            <a:fld id="{ADE65F71-58FE-3049-A2F2-CF1E9F2CC1C8}" type="slidenum">
              <a:rPr lang="en-US" smtClean="0"/>
              <a:t>18</a:t>
            </a:fld>
            <a:endParaRPr lang="en-US"/>
          </a:p>
        </p:txBody>
      </p:sp>
    </p:spTree>
    <p:extLst>
      <p:ext uri="{BB962C8B-B14F-4D97-AF65-F5344CB8AC3E}">
        <p14:creationId xmlns:p14="http://schemas.microsoft.com/office/powerpoint/2010/main" val="39734277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E65F71-58FE-3049-A2F2-CF1E9F2CC1C8}" type="slidenum">
              <a:rPr lang="en-US" smtClean="0"/>
              <a:t>19</a:t>
            </a:fld>
            <a:endParaRPr lang="en-US"/>
          </a:p>
        </p:txBody>
      </p:sp>
    </p:spTree>
    <p:extLst>
      <p:ext uri="{BB962C8B-B14F-4D97-AF65-F5344CB8AC3E}">
        <p14:creationId xmlns:p14="http://schemas.microsoft.com/office/powerpoint/2010/main" val="19054354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DE65F71-58FE-3049-A2F2-CF1E9F2CC1C8}" type="slidenum">
              <a:rPr lang="en-US" smtClean="0"/>
              <a:t>2</a:t>
            </a:fld>
            <a:endParaRPr lang="en-US"/>
          </a:p>
        </p:txBody>
      </p:sp>
    </p:spTree>
    <p:extLst>
      <p:ext uri="{BB962C8B-B14F-4D97-AF65-F5344CB8AC3E}">
        <p14:creationId xmlns:p14="http://schemas.microsoft.com/office/powerpoint/2010/main" val="40613712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E65F71-58FE-3049-A2F2-CF1E9F2CC1C8}" type="slidenum">
              <a:rPr lang="en-US" smtClean="0"/>
              <a:t>20</a:t>
            </a:fld>
            <a:endParaRPr lang="en-US"/>
          </a:p>
        </p:txBody>
      </p:sp>
    </p:spTree>
    <p:extLst>
      <p:ext uri="{BB962C8B-B14F-4D97-AF65-F5344CB8AC3E}">
        <p14:creationId xmlns:p14="http://schemas.microsoft.com/office/powerpoint/2010/main" val="11945257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E65F71-58FE-3049-A2F2-CF1E9F2CC1C8}" type="slidenum">
              <a:rPr lang="en-US" smtClean="0"/>
              <a:t>21</a:t>
            </a:fld>
            <a:endParaRPr lang="en-US"/>
          </a:p>
        </p:txBody>
      </p:sp>
    </p:spTree>
    <p:extLst>
      <p:ext uri="{BB962C8B-B14F-4D97-AF65-F5344CB8AC3E}">
        <p14:creationId xmlns:p14="http://schemas.microsoft.com/office/powerpoint/2010/main" val="6085775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E65F71-58FE-3049-A2F2-CF1E9F2CC1C8}" type="slidenum">
              <a:rPr lang="en-US" smtClean="0"/>
              <a:t>22</a:t>
            </a:fld>
            <a:endParaRPr lang="en-US"/>
          </a:p>
        </p:txBody>
      </p:sp>
    </p:spTree>
    <p:extLst>
      <p:ext uri="{BB962C8B-B14F-4D97-AF65-F5344CB8AC3E}">
        <p14:creationId xmlns:p14="http://schemas.microsoft.com/office/powerpoint/2010/main" val="32504480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E65F71-58FE-3049-A2F2-CF1E9F2CC1C8}" type="slidenum">
              <a:rPr lang="en-US" smtClean="0"/>
              <a:t>23</a:t>
            </a:fld>
            <a:endParaRPr lang="en-US"/>
          </a:p>
        </p:txBody>
      </p:sp>
    </p:spTree>
    <p:extLst>
      <p:ext uri="{BB962C8B-B14F-4D97-AF65-F5344CB8AC3E}">
        <p14:creationId xmlns:p14="http://schemas.microsoft.com/office/powerpoint/2010/main" val="10199196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E65F71-58FE-3049-A2F2-CF1E9F2CC1C8}" type="slidenum">
              <a:rPr lang="en-US" smtClean="0"/>
              <a:t>24</a:t>
            </a:fld>
            <a:endParaRPr lang="en-US"/>
          </a:p>
        </p:txBody>
      </p:sp>
    </p:spTree>
    <p:extLst>
      <p:ext uri="{BB962C8B-B14F-4D97-AF65-F5344CB8AC3E}">
        <p14:creationId xmlns:p14="http://schemas.microsoft.com/office/powerpoint/2010/main" val="29406910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E65F71-58FE-3049-A2F2-CF1E9F2CC1C8}" type="slidenum">
              <a:rPr lang="en-US" smtClean="0"/>
              <a:t>25</a:t>
            </a:fld>
            <a:endParaRPr lang="en-US"/>
          </a:p>
        </p:txBody>
      </p:sp>
    </p:spTree>
    <p:extLst>
      <p:ext uri="{BB962C8B-B14F-4D97-AF65-F5344CB8AC3E}">
        <p14:creationId xmlns:p14="http://schemas.microsoft.com/office/powerpoint/2010/main" val="17385195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E65F71-58FE-3049-A2F2-CF1E9F2CC1C8}" type="slidenum">
              <a:rPr lang="en-US" smtClean="0"/>
              <a:t>26</a:t>
            </a:fld>
            <a:endParaRPr lang="en-US"/>
          </a:p>
        </p:txBody>
      </p:sp>
    </p:spTree>
    <p:extLst>
      <p:ext uri="{BB962C8B-B14F-4D97-AF65-F5344CB8AC3E}">
        <p14:creationId xmlns:p14="http://schemas.microsoft.com/office/powerpoint/2010/main" val="14326601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E65F71-58FE-3049-A2F2-CF1E9F2CC1C8}" type="slidenum">
              <a:rPr lang="en-US" smtClean="0"/>
              <a:t>27</a:t>
            </a:fld>
            <a:endParaRPr lang="en-US"/>
          </a:p>
        </p:txBody>
      </p:sp>
    </p:spTree>
    <p:extLst>
      <p:ext uri="{BB962C8B-B14F-4D97-AF65-F5344CB8AC3E}">
        <p14:creationId xmlns:p14="http://schemas.microsoft.com/office/powerpoint/2010/main" val="24626165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E65F71-58FE-3049-A2F2-CF1E9F2CC1C8}" type="slidenum">
              <a:rPr lang="en-US" smtClean="0"/>
              <a:t>28</a:t>
            </a:fld>
            <a:endParaRPr lang="en-US"/>
          </a:p>
        </p:txBody>
      </p:sp>
    </p:spTree>
    <p:extLst>
      <p:ext uri="{BB962C8B-B14F-4D97-AF65-F5344CB8AC3E}">
        <p14:creationId xmlns:p14="http://schemas.microsoft.com/office/powerpoint/2010/main" val="31379814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E65F71-58FE-3049-A2F2-CF1E9F2CC1C8}" type="slidenum">
              <a:rPr lang="en-US" smtClean="0"/>
              <a:t>29</a:t>
            </a:fld>
            <a:endParaRPr lang="en-US"/>
          </a:p>
        </p:txBody>
      </p:sp>
    </p:spTree>
    <p:extLst>
      <p:ext uri="{BB962C8B-B14F-4D97-AF65-F5344CB8AC3E}">
        <p14:creationId xmlns:p14="http://schemas.microsoft.com/office/powerpoint/2010/main" val="16361654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82713" y="1162050"/>
            <a:ext cx="4243387" cy="3182938"/>
          </a:xfrm>
        </p:spPr>
      </p:sp>
      <p:sp>
        <p:nvSpPr>
          <p:cNvPr id="3" name="Notes Placeholder 2"/>
          <p:cNvSpPr>
            <a:spLocks noGrp="1"/>
          </p:cNvSpPr>
          <p:nvPr>
            <p:ph type="body" idx="1"/>
          </p:nvPr>
        </p:nvSpPr>
        <p:spPr/>
        <p:txBody>
          <a:bodyPr/>
          <a:lstStyle/>
          <a:p>
            <a:r>
              <a:rPr lang="en-US" dirty="0"/>
              <a:t>Why are we here?</a:t>
            </a:r>
          </a:p>
          <a:p>
            <a:endParaRPr lang="en-US" dirty="0"/>
          </a:p>
          <a:p>
            <a:pPr lvl="1"/>
            <a:r>
              <a:rPr lang="en-US" dirty="0"/>
              <a:t>To grow, learn, experience, develop, contribute, love, teach, improve…   </a:t>
            </a:r>
          </a:p>
          <a:p>
            <a:pPr lvl="1"/>
            <a:endParaRPr lang="en-US" dirty="0"/>
          </a:p>
          <a:p>
            <a:pPr lvl="1"/>
            <a:r>
              <a:rPr lang="en-US" dirty="0"/>
              <a:t>Sounds like we’re on an adventure?</a:t>
            </a:r>
          </a:p>
          <a:p>
            <a:pPr lvl="1"/>
            <a:endParaRPr lang="en-US" dirty="0"/>
          </a:p>
          <a:p>
            <a:pPr lvl="1"/>
            <a:r>
              <a:rPr lang="en-US" dirty="0"/>
              <a:t>What are the parts of every good adventure?</a:t>
            </a:r>
          </a:p>
          <a:p>
            <a:pPr lvl="2"/>
            <a:r>
              <a:rPr lang="en-US" dirty="0"/>
              <a:t>A compelling character! (that’s you)</a:t>
            </a:r>
          </a:p>
          <a:p>
            <a:pPr lvl="2"/>
            <a:r>
              <a:rPr lang="en-US" dirty="0"/>
              <a:t>A difficult challenge (life provides several)</a:t>
            </a:r>
          </a:p>
          <a:p>
            <a:pPr lvl="2"/>
            <a:r>
              <a:rPr lang="en-US" dirty="0"/>
              <a:t>Our hero’s struggles</a:t>
            </a:r>
          </a:p>
          <a:p>
            <a:pPr lvl="2"/>
            <a:r>
              <a:rPr lang="en-US" dirty="0"/>
              <a:t>A Victory, though not exactly how we expected.</a:t>
            </a:r>
          </a:p>
        </p:txBody>
      </p:sp>
      <p:sp>
        <p:nvSpPr>
          <p:cNvPr id="4" name="Slide Number Placeholder 3"/>
          <p:cNvSpPr>
            <a:spLocks noGrp="1"/>
          </p:cNvSpPr>
          <p:nvPr>
            <p:ph type="sldNum" sz="quarter" idx="5"/>
          </p:nvPr>
        </p:nvSpPr>
        <p:spPr/>
        <p:txBody>
          <a:bodyPr/>
          <a:lstStyle/>
          <a:p>
            <a:fld id="{ADE65F71-58FE-3049-A2F2-CF1E9F2CC1C8}" type="slidenum">
              <a:rPr lang="en-US" smtClean="0"/>
              <a:t>3</a:t>
            </a:fld>
            <a:endParaRPr lang="en-US"/>
          </a:p>
        </p:txBody>
      </p:sp>
    </p:spTree>
    <p:extLst>
      <p:ext uri="{BB962C8B-B14F-4D97-AF65-F5344CB8AC3E}">
        <p14:creationId xmlns:p14="http://schemas.microsoft.com/office/powerpoint/2010/main" val="3718964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E65F71-58FE-3049-A2F2-CF1E9F2CC1C8}" type="slidenum">
              <a:rPr lang="en-US" smtClean="0"/>
              <a:t>30</a:t>
            </a:fld>
            <a:endParaRPr lang="en-US"/>
          </a:p>
        </p:txBody>
      </p:sp>
    </p:spTree>
    <p:extLst>
      <p:ext uri="{BB962C8B-B14F-4D97-AF65-F5344CB8AC3E}">
        <p14:creationId xmlns:p14="http://schemas.microsoft.com/office/powerpoint/2010/main" val="42081300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E65F71-58FE-3049-A2F2-CF1E9F2CC1C8}" type="slidenum">
              <a:rPr lang="en-US" smtClean="0"/>
              <a:t>31</a:t>
            </a:fld>
            <a:endParaRPr lang="en-US"/>
          </a:p>
        </p:txBody>
      </p:sp>
    </p:spTree>
    <p:extLst>
      <p:ext uri="{BB962C8B-B14F-4D97-AF65-F5344CB8AC3E}">
        <p14:creationId xmlns:p14="http://schemas.microsoft.com/office/powerpoint/2010/main" val="27855643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E65F71-58FE-3049-A2F2-CF1E9F2CC1C8}" type="slidenum">
              <a:rPr lang="en-US" smtClean="0"/>
              <a:t>32</a:t>
            </a:fld>
            <a:endParaRPr lang="en-US"/>
          </a:p>
        </p:txBody>
      </p:sp>
    </p:spTree>
    <p:extLst>
      <p:ext uri="{BB962C8B-B14F-4D97-AF65-F5344CB8AC3E}">
        <p14:creationId xmlns:p14="http://schemas.microsoft.com/office/powerpoint/2010/main" val="118955318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E65F71-58FE-3049-A2F2-CF1E9F2CC1C8}" type="slidenum">
              <a:rPr lang="en-US" smtClean="0"/>
              <a:t>33</a:t>
            </a:fld>
            <a:endParaRPr lang="en-US"/>
          </a:p>
        </p:txBody>
      </p:sp>
    </p:spTree>
    <p:extLst>
      <p:ext uri="{BB962C8B-B14F-4D97-AF65-F5344CB8AC3E}">
        <p14:creationId xmlns:p14="http://schemas.microsoft.com/office/powerpoint/2010/main" val="157299233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E65F71-58FE-3049-A2F2-CF1E9F2CC1C8}" type="slidenum">
              <a:rPr lang="en-US" smtClean="0"/>
              <a:t>34</a:t>
            </a:fld>
            <a:endParaRPr lang="en-US"/>
          </a:p>
        </p:txBody>
      </p:sp>
    </p:spTree>
    <p:extLst>
      <p:ext uri="{BB962C8B-B14F-4D97-AF65-F5344CB8AC3E}">
        <p14:creationId xmlns:p14="http://schemas.microsoft.com/office/powerpoint/2010/main" val="885561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and you may get anxious</a:t>
            </a:r>
          </a:p>
          <a:p>
            <a:r>
              <a:rPr lang="en-US" dirty="0"/>
              <a:t>… and you may feel low</a:t>
            </a:r>
          </a:p>
          <a:p>
            <a:r>
              <a:rPr lang="en-US" dirty="0"/>
              <a:t>… and there may be things you desperately want to avoid</a:t>
            </a:r>
          </a:p>
          <a:p>
            <a:endParaRPr lang="en-US" dirty="0"/>
          </a:p>
          <a:p>
            <a:r>
              <a:rPr lang="en-US" dirty="0"/>
              <a:t>You will have big feelings, big emotional responses to your journey, and these are natural and you will learn and grow from them</a:t>
            </a:r>
          </a:p>
          <a:p>
            <a:endParaRPr lang="en-US" dirty="0"/>
          </a:p>
          <a:p>
            <a:r>
              <a:rPr lang="en-US" dirty="0"/>
              <a:t>And you may have a full blown mental health condition like depression or an anxiety disorder. And those are bigger, more complicated experiences than simple feelings, and in order to get through them you will likely need some help from a professional. But you will get through them and will learn and grow from them too. </a:t>
            </a:r>
          </a:p>
          <a:p>
            <a:endParaRPr lang="en-US" dirty="0"/>
          </a:p>
          <a:p>
            <a:r>
              <a:rPr lang="en-US" dirty="0"/>
              <a:t>So, when we talk about mental health conditions, lets remember that these aren’t diseases you just unfortunately caught, </a:t>
            </a:r>
            <a:r>
              <a:rPr lang="en-US" dirty="0" smtClean="0"/>
              <a:t>rather, like </a:t>
            </a:r>
            <a:r>
              <a:rPr lang="en-US" dirty="0"/>
              <a:t>our basic feelings that come and go more easily:</a:t>
            </a:r>
          </a:p>
          <a:p>
            <a:r>
              <a:rPr lang="en-US" dirty="0"/>
              <a:t>	- these are natural consequences of your adventure</a:t>
            </a:r>
          </a:p>
          <a:p>
            <a:r>
              <a:rPr lang="en-US" dirty="0"/>
              <a:t>	- these are an integral part of some </a:t>
            </a:r>
            <a:r>
              <a:rPr lang="en-US" dirty="0" err="1"/>
              <a:t>heros</a:t>
            </a:r>
            <a:r>
              <a:rPr lang="en-US" dirty="0"/>
              <a:t> (that’s you) struggles</a:t>
            </a:r>
          </a:p>
          <a:p>
            <a:r>
              <a:rPr lang="en-US" dirty="0"/>
              <a:t>	- these challenges are a part of your life’s growth and development</a:t>
            </a:r>
          </a:p>
          <a:p>
            <a:endParaRPr lang="en-US" dirty="0"/>
          </a:p>
          <a:p>
            <a:endParaRPr lang="en-US" dirty="0"/>
          </a:p>
        </p:txBody>
      </p:sp>
      <p:sp>
        <p:nvSpPr>
          <p:cNvPr id="4" name="Slide Number Placeholder 3"/>
          <p:cNvSpPr>
            <a:spLocks noGrp="1"/>
          </p:cNvSpPr>
          <p:nvPr>
            <p:ph type="sldNum" sz="quarter" idx="5"/>
          </p:nvPr>
        </p:nvSpPr>
        <p:spPr/>
        <p:txBody>
          <a:bodyPr/>
          <a:lstStyle/>
          <a:p>
            <a:fld id="{ADE65F71-58FE-3049-A2F2-CF1E9F2CC1C8}" type="slidenum">
              <a:rPr lang="en-US" smtClean="0"/>
              <a:t>4</a:t>
            </a:fld>
            <a:endParaRPr lang="en-US"/>
          </a:p>
        </p:txBody>
      </p:sp>
    </p:spTree>
    <p:extLst>
      <p:ext uri="{BB962C8B-B14F-4D97-AF65-F5344CB8AC3E}">
        <p14:creationId xmlns:p14="http://schemas.microsoft.com/office/powerpoint/2010/main" val="2236094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73892"/>
            <a:ext cx="5608320" cy="4509466"/>
          </a:xfrm>
        </p:spPr>
        <p:txBody>
          <a:bodyPr/>
          <a:lstStyle/>
          <a:p>
            <a:r>
              <a:rPr lang="en-US" dirty="0"/>
              <a:t>Emotions give us information</a:t>
            </a:r>
          </a:p>
          <a:p>
            <a:pPr lvl="1"/>
            <a:r>
              <a:rPr lang="en-US" dirty="0"/>
              <a:t>What is important in our world?</a:t>
            </a:r>
          </a:p>
          <a:p>
            <a:pPr lvl="1"/>
            <a:r>
              <a:rPr lang="en-US" dirty="0"/>
              <a:t>Is there something I need to attend to?</a:t>
            </a:r>
          </a:p>
          <a:p>
            <a:pPr lvl="1"/>
            <a:r>
              <a:rPr lang="en-US" dirty="0"/>
              <a:t>We scarcely experience our world apart from our emotional response to it</a:t>
            </a:r>
          </a:p>
          <a:p>
            <a:pPr lvl="1"/>
            <a:endParaRPr lang="en-US" dirty="0"/>
          </a:p>
          <a:p>
            <a:r>
              <a:rPr lang="en-US" dirty="0"/>
              <a:t>Emotions communicate to and influence others</a:t>
            </a:r>
          </a:p>
          <a:p>
            <a:pPr lvl="1"/>
            <a:r>
              <a:rPr lang="en-US" dirty="0"/>
              <a:t>One look speaks volumes to others, and </a:t>
            </a:r>
          </a:p>
          <a:p>
            <a:pPr lvl="1"/>
            <a:r>
              <a:rPr lang="en-US" dirty="0"/>
              <a:t>We sense how to respond to another with one glance</a:t>
            </a:r>
          </a:p>
          <a:p>
            <a:pPr lvl="1"/>
            <a:endParaRPr lang="en-US" dirty="0"/>
          </a:p>
          <a:p>
            <a:r>
              <a:rPr lang="en-US" dirty="0"/>
              <a:t>Emotions motivate us and prepare us for action</a:t>
            </a:r>
          </a:p>
          <a:p>
            <a:pPr lvl="1"/>
            <a:r>
              <a:rPr lang="en-US" dirty="0" err="1"/>
              <a:t>Anx</a:t>
            </a:r>
            <a:r>
              <a:rPr lang="en-US" dirty="0"/>
              <a:t>: scan for threats, take action if needed, learn more, improve coping, prepare, plan ahead, solve a problem</a:t>
            </a:r>
          </a:p>
          <a:p>
            <a:pPr lvl="1"/>
            <a:endParaRPr lang="en-US" dirty="0"/>
          </a:p>
          <a:p>
            <a:pPr lvl="1"/>
            <a:r>
              <a:rPr lang="en-US" dirty="0"/>
              <a:t>Sad: reminds us what is important to us, centers us, slow down and see what is wrong so you can attend to it, change how you are living</a:t>
            </a:r>
          </a:p>
          <a:p>
            <a:pPr lvl="1"/>
            <a:endParaRPr lang="en-US" dirty="0"/>
          </a:p>
          <a:p>
            <a:pPr lvl="1"/>
            <a:r>
              <a:rPr lang="en-US" dirty="0"/>
              <a:t>Anger: tells us we may be threatened, someone may have transgressed, and gives us energy to stand up for </a:t>
            </a:r>
            <a:r>
              <a:rPr lang="en-US" dirty="0" smtClean="0"/>
              <a:t>ourselves</a:t>
            </a:r>
          </a:p>
          <a:p>
            <a:pPr lvl="1"/>
            <a:endParaRPr lang="en-US" dirty="0"/>
          </a:p>
          <a:p>
            <a:pPr lvl="1"/>
            <a:r>
              <a:rPr lang="en-US" b="1" u="sng" dirty="0" smtClean="0"/>
              <a:t>So: </a:t>
            </a:r>
            <a:r>
              <a:rPr lang="en-US" dirty="0" smtClean="0"/>
              <a:t>When we deal with mental health conditions, the goal is not to stamp out these difficult emotions, but rather to improve our relationship with them, learn from them, and use them well. </a:t>
            </a:r>
          </a:p>
        </p:txBody>
      </p:sp>
      <p:sp>
        <p:nvSpPr>
          <p:cNvPr id="4" name="Slide Number Placeholder 3"/>
          <p:cNvSpPr>
            <a:spLocks noGrp="1"/>
          </p:cNvSpPr>
          <p:nvPr>
            <p:ph type="sldNum" sz="quarter" idx="5"/>
          </p:nvPr>
        </p:nvSpPr>
        <p:spPr/>
        <p:txBody>
          <a:bodyPr/>
          <a:lstStyle/>
          <a:p>
            <a:fld id="{ADE65F71-58FE-3049-A2F2-CF1E9F2CC1C8}" type="slidenum">
              <a:rPr lang="en-US" smtClean="0"/>
              <a:t>5</a:t>
            </a:fld>
            <a:endParaRPr lang="en-US"/>
          </a:p>
        </p:txBody>
      </p:sp>
    </p:spTree>
    <p:extLst>
      <p:ext uri="{BB962C8B-B14F-4D97-AF65-F5344CB8AC3E}">
        <p14:creationId xmlns:p14="http://schemas.microsoft.com/office/powerpoint/2010/main" val="17475565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50% of Canadians have a MH disorder at some point </a:t>
            </a:r>
          </a:p>
          <a:p>
            <a:r>
              <a:rPr lang="en-US" dirty="0"/>
              <a:t>20% have a MH disorder in a given year (6)</a:t>
            </a:r>
          </a:p>
          <a:p>
            <a:r>
              <a:rPr lang="en-US" dirty="0"/>
              <a:t>50% of those get treatment</a:t>
            </a:r>
          </a:p>
          <a:p>
            <a:endParaRPr lang="en-US" dirty="0"/>
          </a:p>
          <a:p>
            <a:r>
              <a:rPr lang="en-US" dirty="0" err="1"/>
              <a:t>Anx</a:t>
            </a:r>
            <a:endParaRPr lang="en-US" dirty="0"/>
          </a:p>
          <a:p>
            <a:pPr lvl="1"/>
            <a:r>
              <a:rPr lang="en-US" dirty="0"/>
              <a:t>34% of population affected by anxiety at some point in lifetime (1)</a:t>
            </a:r>
          </a:p>
          <a:p>
            <a:pPr lvl="1"/>
            <a:r>
              <a:rPr lang="en-US" dirty="0"/>
              <a:t>Higher prevalence in adolescents and young adults, and people with </a:t>
            </a:r>
            <a:r>
              <a:rPr lang="en-US" dirty="0" err="1"/>
              <a:t>choronic</a:t>
            </a:r>
            <a:r>
              <a:rPr lang="en-US" dirty="0"/>
              <a:t> illnesses (2)</a:t>
            </a:r>
          </a:p>
          <a:p>
            <a:r>
              <a:rPr lang="en-US" dirty="0"/>
              <a:t>Dep</a:t>
            </a:r>
          </a:p>
          <a:p>
            <a:pPr lvl="1"/>
            <a:r>
              <a:rPr lang="en-US" dirty="0" err="1"/>
              <a:t>Approx</a:t>
            </a:r>
            <a:r>
              <a:rPr lang="en-US" dirty="0"/>
              <a:t> 11% of adults will experience a major depression at some point in life (3)</a:t>
            </a:r>
          </a:p>
          <a:p>
            <a:pPr lvl="1"/>
            <a:r>
              <a:rPr lang="en-US" dirty="0"/>
              <a:t>About 5% of Canadians experience depression in a given year (3)</a:t>
            </a:r>
          </a:p>
          <a:p>
            <a:pPr lvl="1"/>
            <a:endParaRPr lang="en-US" dirty="0"/>
          </a:p>
          <a:p>
            <a:r>
              <a:rPr lang="en-US" dirty="0"/>
              <a:t>PTSD</a:t>
            </a:r>
          </a:p>
          <a:p>
            <a:pPr lvl="1"/>
            <a:r>
              <a:rPr lang="en-US" dirty="0" err="1"/>
              <a:t>Approx</a:t>
            </a:r>
            <a:r>
              <a:rPr lang="en-US" dirty="0"/>
              <a:t> 76% of adults in Canada have been exposed to a traumatic event</a:t>
            </a:r>
          </a:p>
          <a:p>
            <a:pPr lvl="1"/>
            <a:r>
              <a:rPr lang="en-US" dirty="0" err="1"/>
              <a:t>Approx</a:t>
            </a:r>
            <a:r>
              <a:rPr lang="en-US" dirty="0"/>
              <a:t> 9% will develop PTSD sometime in their life (4)</a:t>
            </a:r>
          </a:p>
          <a:p>
            <a:endParaRPr lang="en-US" dirty="0"/>
          </a:p>
        </p:txBody>
      </p:sp>
      <p:sp>
        <p:nvSpPr>
          <p:cNvPr id="4" name="Slide Number Placeholder 3"/>
          <p:cNvSpPr>
            <a:spLocks noGrp="1"/>
          </p:cNvSpPr>
          <p:nvPr>
            <p:ph type="sldNum" sz="quarter" idx="5"/>
          </p:nvPr>
        </p:nvSpPr>
        <p:spPr/>
        <p:txBody>
          <a:bodyPr/>
          <a:lstStyle/>
          <a:p>
            <a:fld id="{ADE65F71-58FE-3049-A2F2-CF1E9F2CC1C8}" type="slidenum">
              <a:rPr lang="en-US" smtClean="0"/>
              <a:t>6</a:t>
            </a:fld>
            <a:endParaRPr lang="en-US"/>
          </a:p>
        </p:txBody>
      </p:sp>
    </p:spTree>
    <p:extLst>
      <p:ext uri="{BB962C8B-B14F-4D97-AF65-F5344CB8AC3E}">
        <p14:creationId xmlns:p14="http://schemas.microsoft.com/office/powerpoint/2010/main" val="3893250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E65F71-58FE-3049-A2F2-CF1E9F2CC1C8}" type="slidenum">
              <a:rPr lang="en-US" smtClean="0"/>
              <a:t>7</a:t>
            </a:fld>
            <a:endParaRPr lang="en-US"/>
          </a:p>
        </p:txBody>
      </p:sp>
    </p:spTree>
    <p:extLst>
      <p:ext uri="{BB962C8B-B14F-4D97-AF65-F5344CB8AC3E}">
        <p14:creationId xmlns:p14="http://schemas.microsoft.com/office/powerpoint/2010/main" val="27816402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r>
              <a:rPr lang="en-US" dirty="0"/>
              <a:t>In any given year:</a:t>
            </a:r>
          </a:p>
          <a:p>
            <a:pPr lvl="1"/>
            <a:r>
              <a:rPr lang="en-US" dirty="0"/>
              <a:t>6% of Canadians will see their doctor about a MH concern</a:t>
            </a:r>
          </a:p>
          <a:p>
            <a:pPr lvl="1"/>
            <a:r>
              <a:rPr lang="en-US" dirty="0"/>
              <a:t>8% of cancer survivors will do so</a:t>
            </a:r>
          </a:p>
          <a:p>
            <a:pPr lvl="1"/>
            <a:endParaRPr lang="en-US" dirty="0"/>
          </a:p>
          <a:p>
            <a:pPr lvl="1"/>
            <a:endParaRPr lang="en-US" dirty="0"/>
          </a:p>
          <a:p>
            <a:pPr lvl="1"/>
            <a:endParaRPr lang="en-US" dirty="0"/>
          </a:p>
          <a:p>
            <a:r>
              <a:rPr lang="en-US" dirty="0"/>
              <a:t>By the time they are 30</a:t>
            </a:r>
          </a:p>
          <a:p>
            <a:pPr lvl="1"/>
            <a:r>
              <a:rPr lang="en-US" dirty="0"/>
              <a:t>11% of Canadians will have a severe mental health event</a:t>
            </a:r>
          </a:p>
          <a:p>
            <a:pPr lvl="1"/>
            <a:r>
              <a:rPr lang="en-US" dirty="0"/>
              <a:t>12% of cancer survivors will have the same</a:t>
            </a:r>
          </a:p>
          <a:p>
            <a:endParaRPr lang="en-US" dirty="0"/>
          </a:p>
        </p:txBody>
      </p:sp>
      <p:sp>
        <p:nvSpPr>
          <p:cNvPr id="4" name="Slide Number Placeholder 3"/>
          <p:cNvSpPr>
            <a:spLocks noGrp="1"/>
          </p:cNvSpPr>
          <p:nvPr>
            <p:ph type="sldNum" sz="quarter" idx="5"/>
          </p:nvPr>
        </p:nvSpPr>
        <p:spPr/>
        <p:txBody>
          <a:bodyPr/>
          <a:lstStyle/>
          <a:p>
            <a:fld id="{ADE65F71-58FE-3049-A2F2-CF1E9F2CC1C8}" type="slidenum">
              <a:rPr lang="en-US" smtClean="0"/>
              <a:t>8</a:t>
            </a:fld>
            <a:endParaRPr lang="en-US"/>
          </a:p>
        </p:txBody>
      </p:sp>
    </p:spTree>
    <p:extLst>
      <p:ext uri="{BB962C8B-B14F-4D97-AF65-F5344CB8AC3E}">
        <p14:creationId xmlns:p14="http://schemas.microsoft.com/office/powerpoint/2010/main" val="6856401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DE65F71-58FE-3049-A2F2-CF1E9F2CC1C8}" type="slidenum">
              <a:rPr lang="en-US" smtClean="0"/>
              <a:t>9</a:t>
            </a:fld>
            <a:endParaRPr lang="en-US"/>
          </a:p>
        </p:txBody>
      </p:sp>
    </p:spTree>
    <p:extLst>
      <p:ext uri="{BB962C8B-B14F-4D97-AF65-F5344CB8AC3E}">
        <p14:creationId xmlns:p14="http://schemas.microsoft.com/office/powerpoint/2010/main" val="3592641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Layout">
    <p:spTree>
      <p:nvGrpSpPr>
        <p:cNvPr id="1" name=""/>
        <p:cNvGrpSpPr/>
        <p:nvPr/>
      </p:nvGrpSpPr>
      <p:grpSpPr>
        <a:xfrm>
          <a:off x="0" y="0"/>
          <a:ext cx="0" cy="0"/>
          <a:chOff x="0" y="0"/>
          <a:chExt cx="0" cy="0"/>
        </a:xfrm>
      </p:grpSpPr>
      <p:sp>
        <p:nvSpPr>
          <p:cNvPr id="12" name="Text Placeholder 3">
            <a:extLst>
              <a:ext uri="{FF2B5EF4-FFF2-40B4-BE49-F238E27FC236}">
                <a16:creationId xmlns:a16="http://schemas.microsoft.com/office/drawing/2014/main" id="{91AA9276-EB7B-8445-9528-0F3C50447F6F}"/>
              </a:ext>
            </a:extLst>
          </p:cNvPr>
          <p:cNvSpPr>
            <a:spLocks noGrp="1"/>
          </p:cNvSpPr>
          <p:nvPr>
            <p:ph type="body" sz="quarter" idx="21" hasCustomPrompt="1"/>
          </p:nvPr>
        </p:nvSpPr>
        <p:spPr>
          <a:xfrm>
            <a:off x="621506" y="1566864"/>
            <a:ext cx="4705350" cy="2015936"/>
          </a:xfrm>
          <a:prstGeom prst="rect">
            <a:avLst/>
          </a:prstGeom>
        </p:spPr>
        <p:txBody>
          <a:bodyPr>
            <a:spAutoFit/>
          </a:bodyPr>
          <a:lstStyle>
            <a:lvl1pPr marL="0" indent="0">
              <a:lnSpc>
                <a:spcPts val="7500"/>
              </a:lnSpc>
              <a:buNone/>
              <a:defRPr sz="6600">
                <a:solidFill>
                  <a:schemeClr val="accent1"/>
                </a:solidFill>
              </a:defRPr>
            </a:lvl1pPr>
          </a:lstStyle>
          <a:p>
            <a:pPr lvl="0"/>
            <a:r>
              <a:rPr lang="en-US" dirty="0"/>
              <a:t>Session Title (insert)</a:t>
            </a:r>
          </a:p>
        </p:txBody>
      </p:sp>
      <p:sp>
        <p:nvSpPr>
          <p:cNvPr id="8" name="Text Placeholder 17">
            <a:extLst>
              <a:ext uri="{FF2B5EF4-FFF2-40B4-BE49-F238E27FC236}">
                <a16:creationId xmlns:a16="http://schemas.microsoft.com/office/drawing/2014/main" id="{A8789253-6E08-5941-8639-22BB957F75DD}"/>
              </a:ext>
            </a:extLst>
          </p:cNvPr>
          <p:cNvSpPr>
            <a:spLocks noGrp="1"/>
          </p:cNvSpPr>
          <p:nvPr>
            <p:ph type="body" sz="quarter" idx="25" hasCustomPrompt="1"/>
          </p:nvPr>
        </p:nvSpPr>
        <p:spPr>
          <a:xfrm>
            <a:off x="2190748" y="5334867"/>
            <a:ext cx="3888775" cy="1109662"/>
          </a:xfrm>
          <a:prstGeom prst="rect">
            <a:avLst/>
          </a:prstGeom>
        </p:spPr>
        <p:txBody>
          <a:bodyPr/>
          <a:lstStyle>
            <a:lvl1pPr marL="0" indent="0">
              <a:lnSpc>
                <a:spcPct val="100000"/>
              </a:lnSpc>
              <a:spcBef>
                <a:spcPts val="0"/>
              </a:spcBef>
              <a:buNone/>
              <a:defRPr sz="1800" baseline="0">
                <a:solidFill>
                  <a:schemeClr val="tx1">
                    <a:lumMod val="75000"/>
                    <a:lumOff val="25000"/>
                  </a:schemeClr>
                </a:solidFill>
              </a:defRPr>
            </a:lvl1pPr>
          </a:lstStyle>
          <a:p>
            <a:pPr lvl="0"/>
            <a:r>
              <a:rPr lang="en-US" dirty="0"/>
              <a:t>Dr. John </a:t>
            </a:r>
            <a:r>
              <a:rPr lang="en-US" dirty="0" err="1"/>
              <a:t>McLongname</a:t>
            </a:r>
            <a:r>
              <a:rPr lang="en-US" dirty="0"/>
              <a:t>, MD</a:t>
            </a:r>
            <a:br>
              <a:rPr lang="en-US" dirty="0"/>
            </a:br>
            <a:r>
              <a:rPr lang="en-US" dirty="0"/>
              <a:t>Dr. Jane </a:t>
            </a:r>
            <a:r>
              <a:rPr lang="en-US" dirty="0" err="1"/>
              <a:t>MacShortname</a:t>
            </a:r>
            <a:r>
              <a:rPr lang="en-US" dirty="0"/>
              <a:t>, OC </a:t>
            </a:r>
            <a:r>
              <a:rPr lang="en-US" dirty="0" err="1"/>
              <a:t>MBChB</a:t>
            </a:r>
            <a:r>
              <a:rPr lang="en-US" dirty="0"/>
              <a:t> </a:t>
            </a:r>
            <a:r>
              <a:rPr lang="en-US" dirty="0" err="1"/>
              <a:t>FRCPC</a:t>
            </a:r>
            <a:endParaRPr lang="en-US" dirty="0"/>
          </a:p>
        </p:txBody>
      </p:sp>
      <p:sp>
        <p:nvSpPr>
          <p:cNvPr id="9" name="Text Placeholder 17">
            <a:extLst>
              <a:ext uri="{FF2B5EF4-FFF2-40B4-BE49-F238E27FC236}">
                <a16:creationId xmlns:a16="http://schemas.microsoft.com/office/drawing/2014/main" id="{A8789253-6E08-5941-8639-22BB957F75DD}"/>
              </a:ext>
            </a:extLst>
          </p:cNvPr>
          <p:cNvSpPr>
            <a:spLocks noGrp="1"/>
          </p:cNvSpPr>
          <p:nvPr>
            <p:ph type="body" sz="quarter" idx="24" hasCustomPrompt="1"/>
          </p:nvPr>
        </p:nvSpPr>
        <p:spPr>
          <a:xfrm>
            <a:off x="621506" y="5334867"/>
            <a:ext cx="1616075" cy="1109662"/>
          </a:xfrm>
          <a:prstGeom prst="rect">
            <a:avLst/>
          </a:prstGeom>
        </p:spPr>
        <p:txBody>
          <a:bodyPr/>
          <a:lstStyle>
            <a:lvl1pPr marL="0" indent="0">
              <a:lnSpc>
                <a:spcPts val="2000"/>
              </a:lnSpc>
              <a:spcBef>
                <a:spcPts val="0"/>
              </a:spcBef>
              <a:buNone/>
              <a:defRPr sz="1800">
                <a:solidFill>
                  <a:srgbClr val="00B0F0"/>
                </a:solidFill>
              </a:defRPr>
            </a:lvl1pPr>
          </a:lstStyle>
          <a:p>
            <a:pPr lvl="0"/>
            <a:r>
              <a:rPr lang="en-CA" sz="2000" dirty="0">
                <a:solidFill>
                  <a:srgbClr val="00B2D4"/>
                </a:solidFill>
                <a:cs typeface="Calibri" panose="020F0502020204030204" pitchFamily="34" charset="0"/>
              </a:rPr>
              <a:t>Presented by:</a:t>
            </a:r>
            <a:endParaRPr lang="en-US" dirty="0"/>
          </a:p>
        </p:txBody>
      </p:sp>
    </p:spTree>
    <p:extLst>
      <p:ext uri="{BB962C8B-B14F-4D97-AF65-F5344CB8AC3E}">
        <p14:creationId xmlns:p14="http://schemas.microsoft.com/office/powerpoint/2010/main" val="34308897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One Content Layou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7B418A8-4F09-0C4B-A3AE-EDAF91BFEF80}"/>
              </a:ext>
            </a:extLst>
          </p:cNvPr>
          <p:cNvSpPr>
            <a:spLocks noGrp="1"/>
          </p:cNvSpPr>
          <p:nvPr>
            <p:ph type="body" sz="quarter" idx="13"/>
          </p:nvPr>
        </p:nvSpPr>
        <p:spPr>
          <a:xfrm>
            <a:off x="379521" y="1460213"/>
            <a:ext cx="7908131" cy="1429109"/>
          </a:xfrm>
          <a:prstGeom prst="rect">
            <a:avLst/>
          </a:prstGeom>
        </p:spPr>
        <p:txBody>
          <a:bodyPr wrap="square">
            <a:spAutoFit/>
          </a:bodyPr>
          <a:lstStyle>
            <a:lvl1pPr>
              <a:buClr>
                <a:schemeClr val="accent4"/>
              </a:buClr>
              <a:defRPr sz="2400">
                <a:solidFill>
                  <a:schemeClr val="tx1">
                    <a:lumMod val="75000"/>
                    <a:lumOff val="25000"/>
                  </a:schemeClr>
                </a:solidFill>
              </a:defRPr>
            </a:lvl1pPr>
            <a:lvl2pPr>
              <a:buClr>
                <a:schemeClr val="accent4"/>
              </a:buClr>
              <a:defRPr sz="1800">
                <a:solidFill>
                  <a:schemeClr val="tx1">
                    <a:lumMod val="75000"/>
                    <a:lumOff val="25000"/>
                  </a:schemeClr>
                </a:solidFill>
              </a:defRPr>
            </a:lvl2pPr>
            <a:lvl3pPr>
              <a:buClr>
                <a:schemeClr val="accent4"/>
              </a:buClr>
              <a:defRPr sz="1400">
                <a:solidFill>
                  <a:schemeClr val="tx1">
                    <a:lumMod val="75000"/>
                    <a:lumOff val="25000"/>
                  </a:schemeClr>
                </a:solidFill>
              </a:defRPr>
            </a:lvl3pPr>
            <a:lvl4pPr>
              <a:buClr>
                <a:schemeClr val="accent4"/>
              </a:buClr>
              <a:defRPr sz="1200">
                <a:solidFill>
                  <a:schemeClr val="tx1">
                    <a:lumMod val="75000"/>
                    <a:lumOff val="25000"/>
                  </a:schemeClr>
                </a:solidFill>
              </a:defRPr>
            </a:lvl4pPr>
            <a:lvl5pPr>
              <a:buClr>
                <a:schemeClr val="accent4"/>
              </a:buClr>
              <a:defRPr sz="1000">
                <a:solidFill>
                  <a:schemeClr val="tx1">
                    <a:lumMod val="75000"/>
                    <a:lumOff val="25000"/>
                  </a:schemeClr>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91A44963-E80D-DE4E-8C6E-48E741FF1FA4}"/>
              </a:ext>
            </a:extLst>
          </p:cNvPr>
          <p:cNvSpPr>
            <a:spLocks noGrp="1"/>
          </p:cNvSpPr>
          <p:nvPr>
            <p:ph type="title" hasCustomPrompt="1"/>
          </p:nvPr>
        </p:nvSpPr>
        <p:spPr>
          <a:xfrm>
            <a:off x="379520" y="548429"/>
            <a:ext cx="6909834" cy="776103"/>
          </a:xfrm>
          <a:prstGeom prst="rect">
            <a:avLst/>
          </a:prstGeom>
        </p:spPr>
        <p:txBody>
          <a:bodyPr>
            <a:normAutofit/>
          </a:bodyPr>
          <a:lstStyle>
            <a:lvl1pPr>
              <a:defRPr sz="4400">
                <a:solidFill>
                  <a:srgbClr val="006CAA"/>
                </a:solidFill>
                <a:latin typeface="+mn-lt"/>
              </a:defRPr>
            </a:lvl1pPr>
          </a:lstStyle>
          <a:p>
            <a:r>
              <a:rPr lang="en-US" dirty="0"/>
              <a:t>Lorem ipsum dolor sit </a:t>
            </a:r>
            <a:r>
              <a:rPr lang="en-US" dirty="0" err="1"/>
              <a:t>amet</a:t>
            </a:r>
            <a:endParaRPr lang="en-US" dirty="0"/>
          </a:p>
        </p:txBody>
      </p:sp>
    </p:spTree>
    <p:extLst>
      <p:ext uri="{BB962C8B-B14F-4D97-AF65-F5344CB8AC3E}">
        <p14:creationId xmlns:p14="http://schemas.microsoft.com/office/powerpoint/2010/main" val="25711074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wo Content Layout">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BC7D2690-E9A9-7E4A-B576-D5DADF1F2B76}"/>
              </a:ext>
            </a:extLst>
          </p:cNvPr>
          <p:cNvSpPr>
            <a:spLocks noGrp="1"/>
          </p:cNvSpPr>
          <p:nvPr>
            <p:ph type="title" hasCustomPrompt="1"/>
          </p:nvPr>
        </p:nvSpPr>
        <p:spPr>
          <a:xfrm>
            <a:off x="379520" y="557930"/>
            <a:ext cx="7011880" cy="776103"/>
          </a:xfrm>
          <a:prstGeom prst="rect">
            <a:avLst/>
          </a:prstGeom>
        </p:spPr>
        <p:txBody>
          <a:bodyPr>
            <a:normAutofit/>
          </a:bodyPr>
          <a:lstStyle>
            <a:lvl1pPr>
              <a:defRPr sz="4400">
                <a:solidFill>
                  <a:srgbClr val="006CAA"/>
                </a:solidFill>
                <a:latin typeface="+mn-lt"/>
              </a:defRPr>
            </a:lvl1pPr>
          </a:lstStyle>
          <a:p>
            <a:r>
              <a:rPr lang="en-US" dirty="0"/>
              <a:t>Lorem ipsum dolor sit </a:t>
            </a:r>
            <a:r>
              <a:rPr lang="en-US" dirty="0" err="1"/>
              <a:t>amet</a:t>
            </a:r>
            <a:endParaRPr lang="en-US" dirty="0"/>
          </a:p>
        </p:txBody>
      </p:sp>
      <p:sp>
        <p:nvSpPr>
          <p:cNvPr id="11" name="Text Placeholder 2">
            <a:extLst>
              <a:ext uri="{FF2B5EF4-FFF2-40B4-BE49-F238E27FC236}">
                <a16:creationId xmlns:a16="http://schemas.microsoft.com/office/drawing/2014/main" id="{9C8ACA16-708C-A843-9586-FA9D93741AEC}"/>
              </a:ext>
            </a:extLst>
          </p:cNvPr>
          <p:cNvSpPr>
            <a:spLocks noGrp="1"/>
          </p:cNvSpPr>
          <p:nvPr>
            <p:ph type="body" sz="quarter" idx="12"/>
          </p:nvPr>
        </p:nvSpPr>
        <p:spPr>
          <a:xfrm>
            <a:off x="4327072" y="1486806"/>
            <a:ext cx="3514725" cy="3521033"/>
          </a:xfrm>
          <a:prstGeom prst="rect">
            <a:avLst/>
          </a:prstGeom>
        </p:spPr>
        <p:txBody>
          <a:bodyPr>
            <a:normAutofit/>
          </a:bodyPr>
          <a:lstStyle>
            <a:lvl1pPr>
              <a:buClr>
                <a:schemeClr val="accent4"/>
              </a:buClr>
              <a:defRPr sz="2400">
                <a:solidFill>
                  <a:schemeClr val="tx1">
                    <a:lumMod val="75000"/>
                    <a:lumOff val="25000"/>
                  </a:schemeClr>
                </a:solidFill>
              </a:defRPr>
            </a:lvl1pPr>
            <a:lvl2pPr>
              <a:buClr>
                <a:schemeClr val="accent4"/>
              </a:buClr>
              <a:defRPr sz="1800">
                <a:solidFill>
                  <a:schemeClr val="tx1">
                    <a:lumMod val="75000"/>
                    <a:lumOff val="25000"/>
                  </a:schemeClr>
                </a:solidFill>
              </a:defRPr>
            </a:lvl2pPr>
            <a:lvl3pPr>
              <a:buClr>
                <a:schemeClr val="accent4"/>
              </a:buClr>
              <a:defRPr sz="1400">
                <a:solidFill>
                  <a:schemeClr val="tx1">
                    <a:lumMod val="75000"/>
                    <a:lumOff val="25000"/>
                  </a:schemeClr>
                </a:solidFill>
              </a:defRPr>
            </a:lvl3pPr>
            <a:lvl4pPr>
              <a:buClr>
                <a:schemeClr val="accent4"/>
              </a:buClr>
              <a:defRPr sz="1200">
                <a:solidFill>
                  <a:schemeClr val="tx1">
                    <a:lumMod val="75000"/>
                    <a:lumOff val="25000"/>
                  </a:schemeClr>
                </a:solidFill>
              </a:defRPr>
            </a:lvl4pPr>
            <a:lvl5pPr>
              <a:buClr>
                <a:schemeClr val="accent4"/>
              </a:buClr>
              <a:defRPr sz="1000">
                <a:solidFill>
                  <a:schemeClr val="tx1">
                    <a:lumMod val="75000"/>
                    <a:lumOff val="25000"/>
                  </a:schemeClr>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2">
            <a:extLst>
              <a:ext uri="{FF2B5EF4-FFF2-40B4-BE49-F238E27FC236}">
                <a16:creationId xmlns:a16="http://schemas.microsoft.com/office/drawing/2014/main" id="{52062830-4B5F-BD47-A7B5-46A0C144ACD4}"/>
              </a:ext>
            </a:extLst>
          </p:cNvPr>
          <p:cNvSpPr>
            <a:spLocks noGrp="1"/>
          </p:cNvSpPr>
          <p:nvPr>
            <p:ph type="body" sz="quarter" idx="13"/>
          </p:nvPr>
        </p:nvSpPr>
        <p:spPr>
          <a:xfrm>
            <a:off x="379520" y="1486806"/>
            <a:ext cx="3514725" cy="3521033"/>
          </a:xfrm>
          <a:prstGeom prst="rect">
            <a:avLst/>
          </a:prstGeom>
        </p:spPr>
        <p:txBody>
          <a:bodyPr>
            <a:normAutofit/>
          </a:bodyPr>
          <a:lstStyle>
            <a:lvl1pPr>
              <a:buClr>
                <a:schemeClr val="accent4"/>
              </a:buClr>
              <a:defRPr sz="2400">
                <a:solidFill>
                  <a:schemeClr val="tx1">
                    <a:lumMod val="75000"/>
                    <a:lumOff val="25000"/>
                  </a:schemeClr>
                </a:solidFill>
              </a:defRPr>
            </a:lvl1pPr>
            <a:lvl2pPr>
              <a:buClr>
                <a:schemeClr val="accent4"/>
              </a:buClr>
              <a:defRPr sz="1800">
                <a:solidFill>
                  <a:schemeClr val="tx1">
                    <a:lumMod val="75000"/>
                    <a:lumOff val="25000"/>
                  </a:schemeClr>
                </a:solidFill>
              </a:defRPr>
            </a:lvl2pPr>
            <a:lvl3pPr>
              <a:buClr>
                <a:schemeClr val="accent4"/>
              </a:buClr>
              <a:defRPr sz="1400">
                <a:solidFill>
                  <a:schemeClr val="tx1">
                    <a:lumMod val="75000"/>
                    <a:lumOff val="25000"/>
                  </a:schemeClr>
                </a:solidFill>
              </a:defRPr>
            </a:lvl3pPr>
            <a:lvl4pPr>
              <a:buClr>
                <a:schemeClr val="accent4"/>
              </a:buClr>
              <a:defRPr sz="1200">
                <a:solidFill>
                  <a:schemeClr val="tx1">
                    <a:lumMod val="75000"/>
                    <a:lumOff val="25000"/>
                  </a:schemeClr>
                </a:solidFill>
              </a:defRPr>
            </a:lvl4pPr>
            <a:lvl5pPr>
              <a:buClr>
                <a:schemeClr val="accent4"/>
              </a:buClr>
              <a:defRPr sz="1000">
                <a:solidFill>
                  <a:schemeClr val="tx1">
                    <a:lumMod val="75000"/>
                    <a:lumOff val="25000"/>
                  </a:schemeClr>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931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hree Content Layout">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C181474B-7272-3A44-BE19-A189A5EF553A}"/>
              </a:ext>
            </a:extLst>
          </p:cNvPr>
          <p:cNvSpPr>
            <a:spLocks noGrp="1"/>
          </p:cNvSpPr>
          <p:nvPr>
            <p:ph type="title" hasCustomPrompt="1"/>
          </p:nvPr>
        </p:nvSpPr>
        <p:spPr>
          <a:xfrm>
            <a:off x="379520" y="549383"/>
            <a:ext cx="6909834" cy="776103"/>
          </a:xfrm>
          <a:prstGeom prst="rect">
            <a:avLst/>
          </a:prstGeom>
        </p:spPr>
        <p:txBody>
          <a:bodyPr>
            <a:normAutofit/>
          </a:bodyPr>
          <a:lstStyle>
            <a:lvl1pPr>
              <a:defRPr sz="4400">
                <a:solidFill>
                  <a:srgbClr val="006CAA"/>
                </a:solidFill>
                <a:latin typeface="+mn-lt"/>
              </a:defRPr>
            </a:lvl1pPr>
          </a:lstStyle>
          <a:p>
            <a:r>
              <a:rPr lang="en-US" dirty="0"/>
              <a:t>Lorem ipsum dolor sit </a:t>
            </a:r>
            <a:r>
              <a:rPr lang="en-US" dirty="0" err="1"/>
              <a:t>amet</a:t>
            </a:r>
            <a:endParaRPr lang="en-US" dirty="0"/>
          </a:p>
        </p:txBody>
      </p:sp>
      <p:sp>
        <p:nvSpPr>
          <p:cNvPr id="14" name="Text Placeholder 2">
            <a:extLst>
              <a:ext uri="{FF2B5EF4-FFF2-40B4-BE49-F238E27FC236}">
                <a16:creationId xmlns:a16="http://schemas.microsoft.com/office/drawing/2014/main" id="{3D089A79-F396-A047-93DA-F6DC97B620D9}"/>
              </a:ext>
            </a:extLst>
          </p:cNvPr>
          <p:cNvSpPr>
            <a:spLocks noGrp="1"/>
          </p:cNvSpPr>
          <p:nvPr>
            <p:ph type="body" sz="quarter" idx="13"/>
          </p:nvPr>
        </p:nvSpPr>
        <p:spPr>
          <a:xfrm>
            <a:off x="379521" y="1469714"/>
            <a:ext cx="2636333" cy="3457485"/>
          </a:xfrm>
          <a:prstGeom prst="rect">
            <a:avLst/>
          </a:prstGeom>
        </p:spPr>
        <p:txBody>
          <a:bodyPr>
            <a:normAutofit/>
          </a:bodyPr>
          <a:lstStyle>
            <a:lvl1pPr>
              <a:buClr>
                <a:schemeClr val="accent4"/>
              </a:buClr>
              <a:defRPr sz="2400">
                <a:solidFill>
                  <a:schemeClr val="tx1">
                    <a:lumMod val="75000"/>
                    <a:lumOff val="25000"/>
                  </a:schemeClr>
                </a:solidFill>
              </a:defRPr>
            </a:lvl1pPr>
            <a:lvl2pPr>
              <a:buClr>
                <a:schemeClr val="accent4"/>
              </a:buClr>
              <a:defRPr sz="1800">
                <a:solidFill>
                  <a:schemeClr val="tx1">
                    <a:lumMod val="75000"/>
                    <a:lumOff val="25000"/>
                  </a:schemeClr>
                </a:solidFill>
              </a:defRPr>
            </a:lvl2pPr>
            <a:lvl3pPr>
              <a:buClr>
                <a:schemeClr val="accent4"/>
              </a:buClr>
              <a:defRPr sz="1400">
                <a:solidFill>
                  <a:schemeClr val="tx1">
                    <a:lumMod val="75000"/>
                    <a:lumOff val="25000"/>
                  </a:schemeClr>
                </a:solidFill>
              </a:defRPr>
            </a:lvl3pPr>
            <a:lvl4pPr>
              <a:buClr>
                <a:schemeClr val="accent4"/>
              </a:buClr>
              <a:defRPr sz="1200">
                <a:solidFill>
                  <a:schemeClr val="tx1">
                    <a:lumMod val="75000"/>
                    <a:lumOff val="25000"/>
                  </a:schemeClr>
                </a:solidFill>
              </a:defRPr>
            </a:lvl4pPr>
            <a:lvl5pPr>
              <a:buClr>
                <a:schemeClr val="accent4"/>
              </a:buClr>
              <a:defRPr sz="1000">
                <a:solidFill>
                  <a:schemeClr val="tx1">
                    <a:lumMod val="75000"/>
                    <a:lumOff val="25000"/>
                  </a:schemeClr>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Text Placeholder 2">
            <a:extLst>
              <a:ext uri="{FF2B5EF4-FFF2-40B4-BE49-F238E27FC236}">
                <a16:creationId xmlns:a16="http://schemas.microsoft.com/office/drawing/2014/main" id="{C9228D1C-5248-944A-A79F-3941079B80F6}"/>
              </a:ext>
            </a:extLst>
          </p:cNvPr>
          <p:cNvSpPr>
            <a:spLocks noGrp="1"/>
          </p:cNvSpPr>
          <p:nvPr>
            <p:ph type="body" sz="quarter" idx="14"/>
          </p:nvPr>
        </p:nvSpPr>
        <p:spPr>
          <a:xfrm>
            <a:off x="3251940" y="1469714"/>
            <a:ext cx="2636044" cy="3457485"/>
          </a:xfrm>
          <a:prstGeom prst="rect">
            <a:avLst/>
          </a:prstGeom>
        </p:spPr>
        <p:txBody>
          <a:bodyPr>
            <a:normAutofit/>
          </a:bodyPr>
          <a:lstStyle>
            <a:lvl1pPr>
              <a:buClr>
                <a:schemeClr val="accent4"/>
              </a:buClr>
              <a:defRPr sz="2400">
                <a:solidFill>
                  <a:schemeClr val="tx1">
                    <a:lumMod val="75000"/>
                    <a:lumOff val="25000"/>
                  </a:schemeClr>
                </a:solidFill>
              </a:defRPr>
            </a:lvl1pPr>
            <a:lvl2pPr>
              <a:buClr>
                <a:schemeClr val="accent4"/>
              </a:buClr>
              <a:defRPr sz="1800">
                <a:solidFill>
                  <a:schemeClr val="tx1">
                    <a:lumMod val="75000"/>
                    <a:lumOff val="25000"/>
                  </a:schemeClr>
                </a:solidFill>
              </a:defRPr>
            </a:lvl2pPr>
            <a:lvl3pPr>
              <a:buClr>
                <a:schemeClr val="accent4"/>
              </a:buClr>
              <a:defRPr sz="1400">
                <a:solidFill>
                  <a:schemeClr val="tx1">
                    <a:lumMod val="75000"/>
                    <a:lumOff val="25000"/>
                  </a:schemeClr>
                </a:solidFill>
              </a:defRPr>
            </a:lvl3pPr>
            <a:lvl4pPr>
              <a:buClr>
                <a:schemeClr val="accent4"/>
              </a:buClr>
              <a:defRPr sz="1200">
                <a:solidFill>
                  <a:schemeClr val="tx1">
                    <a:lumMod val="75000"/>
                    <a:lumOff val="25000"/>
                  </a:schemeClr>
                </a:solidFill>
              </a:defRPr>
            </a:lvl4pPr>
            <a:lvl5pPr>
              <a:buClr>
                <a:schemeClr val="accent4"/>
              </a:buClr>
              <a:defRPr sz="1000">
                <a:solidFill>
                  <a:schemeClr val="tx1">
                    <a:lumMod val="75000"/>
                    <a:lumOff val="25000"/>
                  </a:schemeClr>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2">
            <a:extLst>
              <a:ext uri="{FF2B5EF4-FFF2-40B4-BE49-F238E27FC236}">
                <a16:creationId xmlns:a16="http://schemas.microsoft.com/office/drawing/2014/main" id="{8681B606-719E-8641-9AAC-8077EFE51183}"/>
              </a:ext>
            </a:extLst>
          </p:cNvPr>
          <p:cNvSpPr>
            <a:spLocks noGrp="1"/>
          </p:cNvSpPr>
          <p:nvPr>
            <p:ph type="body" sz="quarter" idx="15"/>
          </p:nvPr>
        </p:nvSpPr>
        <p:spPr>
          <a:xfrm>
            <a:off x="6124071" y="1469714"/>
            <a:ext cx="2636044" cy="3457485"/>
          </a:xfrm>
          <a:prstGeom prst="rect">
            <a:avLst/>
          </a:prstGeom>
        </p:spPr>
        <p:txBody>
          <a:bodyPr>
            <a:normAutofit/>
          </a:bodyPr>
          <a:lstStyle>
            <a:lvl1pPr>
              <a:buClr>
                <a:schemeClr val="accent4"/>
              </a:buClr>
              <a:defRPr sz="2400">
                <a:solidFill>
                  <a:schemeClr val="tx1">
                    <a:lumMod val="75000"/>
                    <a:lumOff val="25000"/>
                  </a:schemeClr>
                </a:solidFill>
              </a:defRPr>
            </a:lvl1pPr>
            <a:lvl2pPr>
              <a:buClr>
                <a:schemeClr val="accent4"/>
              </a:buClr>
              <a:defRPr sz="1800">
                <a:solidFill>
                  <a:schemeClr val="tx1">
                    <a:lumMod val="75000"/>
                    <a:lumOff val="25000"/>
                  </a:schemeClr>
                </a:solidFill>
              </a:defRPr>
            </a:lvl2pPr>
            <a:lvl3pPr>
              <a:buClr>
                <a:schemeClr val="accent4"/>
              </a:buClr>
              <a:defRPr sz="1400">
                <a:solidFill>
                  <a:schemeClr val="tx1">
                    <a:lumMod val="75000"/>
                    <a:lumOff val="25000"/>
                  </a:schemeClr>
                </a:solidFill>
              </a:defRPr>
            </a:lvl3pPr>
            <a:lvl4pPr>
              <a:buClr>
                <a:schemeClr val="accent4"/>
              </a:buClr>
              <a:defRPr sz="1200">
                <a:solidFill>
                  <a:schemeClr val="tx1">
                    <a:lumMod val="75000"/>
                    <a:lumOff val="25000"/>
                  </a:schemeClr>
                </a:solidFill>
              </a:defRPr>
            </a:lvl4pPr>
            <a:lvl5pPr>
              <a:buClr>
                <a:schemeClr val="accent4"/>
              </a:buClr>
              <a:defRPr sz="1000">
                <a:solidFill>
                  <a:schemeClr val="tx1">
                    <a:lumMod val="75000"/>
                    <a:lumOff val="25000"/>
                  </a:schemeClr>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598173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Content &amp; Picture Box Layout">
    <p:spTree>
      <p:nvGrpSpPr>
        <p:cNvPr id="1" name=""/>
        <p:cNvGrpSpPr/>
        <p:nvPr/>
      </p:nvGrpSpPr>
      <p:grpSpPr>
        <a:xfrm>
          <a:off x="0" y="0"/>
          <a:ext cx="0" cy="0"/>
          <a:chOff x="0" y="0"/>
          <a:chExt cx="0" cy="0"/>
        </a:xfrm>
      </p:grpSpPr>
      <p:sp>
        <p:nvSpPr>
          <p:cNvPr id="4" name="Picture Placeholder 10">
            <a:extLst>
              <a:ext uri="{FF2B5EF4-FFF2-40B4-BE49-F238E27FC236}">
                <a16:creationId xmlns:a16="http://schemas.microsoft.com/office/drawing/2014/main" id="{D595C61F-E708-FD4B-A878-F6934EFA3D02}"/>
              </a:ext>
            </a:extLst>
          </p:cNvPr>
          <p:cNvSpPr>
            <a:spLocks noGrp="1"/>
          </p:cNvSpPr>
          <p:nvPr>
            <p:ph type="pic" sz="quarter" idx="11"/>
          </p:nvPr>
        </p:nvSpPr>
        <p:spPr>
          <a:xfrm>
            <a:off x="5085160" y="1462223"/>
            <a:ext cx="3795713" cy="3870903"/>
          </a:xfrm>
          <a:prstGeom prst="rect">
            <a:avLst/>
          </a:prstGeom>
        </p:spPr>
        <p:txBody>
          <a:bodyPr/>
          <a:lstStyle>
            <a:lvl1pPr>
              <a:defRPr>
                <a:solidFill>
                  <a:schemeClr val="tx1">
                    <a:lumMod val="75000"/>
                    <a:lumOff val="25000"/>
                  </a:schemeClr>
                </a:solidFill>
              </a:defRPr>
            </a:lvl1pPr>
          </a:lstStyle>
          <a:p>
            <a:endParaRPr lang="en-US" dirty="0"/>
          </a:p>
        </p:txBody>
      </p:sp>
      <p:sp>
        <p:nvSpPr>
          <p:cNvPr id="9" name="Text Placeholder 2">
            <a:extLst>
              <a:ext uri="{FF2B5EF4-FFF2-40B4-BE49-F238E27FC236}">
                <a16:creationId xmlns:a16="http://schemas.microsoft.com/office/drawing/2014/main" id="{5E96DBDF-142B-3E4B-8C87-751790CD745D}"/>
              </a:ext>
            </a:extLst>
          </p:cNvPr>
          <p:cNvSpPr>
            <a:spLocks noGrp="1"/>
          </p:cNvSpPr>
          <p:nvPr>
            <p:ph type="body" sz="quarter" idx="13"/>
          </p:nvPr>
        </p:nvSpPr>
        <p:spPr>
          <a:xfrm>
            <a:off x="379520" y="1462224"/>
            <a:ext cx="4479862" cy="3870903"/>
          </a:xfrm>
          <a:prstGeom prst="rect">
            <a:avLst/>
          </a:prstGeom>
        </p:spPr>
        <p:txBody>
          <a:bodyPr>
            <a:normAutofit/>
          </a:bodyPr>
          <a:lstStyle>
            <a:lvl1pPr>
              <a:buClr>
                <a:schemeClr val="accent4"/>
              </a:buClr>
              <a:defRPr sz="2400">
                <a:solidFill>
                  <a:schemeClr val="tx1">
                    <a:lumMod val="75000"/>
                    <a:lumOff val="25000"/>
                  </a:schemeClr>
                </a:solidFill>
              </a:defRPr>
            </a:lvl1pPr>
            <a:lvl2pPr>
              <a:buClr>
                <a:schemeClr val="accent4"/>
              </a:buClr>
              <a:defRPr sz="1800">
                <a:solidFill>
                  <a:schemeClr val="tx1">
                    <a:lumMod val="75000"/>
                    <a:lumOff val="25000"/>
                  </a:schemeClr>
                </a:solidFill>
              </a:defRPr>
            </a:lvl2pPr>
            <a:lvl3pPr>
              <a:buClr>
                <a:schemeClr val="accent4"/>
              </a:buClr>
              <a:defRPr sz="1400">
                <a:solidFill>
                  <a:schemeClr val="tx1">
                    <a:lumMod val="75000"/>
                    <a:lumOff val="25000"/>
                  </a:schemeClr>
                </a:solidFill>
              </a:defRPr>
            </a:lvl3pPr>
            <a:lvl4pPr>
              <a:buClr>
                <a:schemeClr val="accent4"/>
              </a:buClr>
              <a:defRPr sz="1200">
                <a:solidFill>
                  <a:schemeClr val="tx1">
                    <a:lumMod val="75000"/>
                    <a:lumOff val="25000"/>
                  </a:schemeClr>
                </a:solidFill>
              </a:defRPr>
            </a:lvl4pPr>
            <a:lvl5pPr>
              <a:buClr>
                <a:schemeClr val="accent4"/>
              </a:buClr>
              <a:defRPr sz="1000">
                <a:solidFill>
                  <a:schemeClr val="tx1">
                    <a:lumMod val="75000"/>
                    <a:lumOff val="25000"/>
                  </a:schemeClr>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itle 3">
            <a:extLst>
              <a:ext uri="{FF2B5EF4-FFF2-40B4-BE49-F238E27FC236}">
                <a16:creationId xmlns:a16="http://schemas.microsoft.com/office/drawing/2014/main" id="{C181474B-7272-3A44-BE19-A189A5EF553A}"/>
              </a:ext>
            </a:extLst>
          </p:cNvPr>
          <p:cNvSpPr>
            <a:spLocks noGrp="1"/>
          </p:cNvSpPr>
          <p:nvPr>
            <p:ph type="title" hasCustomPrompt="1"/>
          </p:nvPr>
        </p:nvSpPr>
        <p:spPr>
          <a:xfrm>
            <a:off x="379520" y="549383"/>
            <a:ext cx="6909834" cy="776103"/>
          </a:xfrm>
          <a:prstGeom prst="rect">
            <a:avLst/>
          </a:prstGeom>
        </p:spPr>
        <p:txBody>
          <a:bodyPr>
            <a:normAutofit/>
          </a:bodyPr>
          <a:lstStyle>
            <a:lvl1pPr>
              <a:defRPr sz="4400">
                <a:solidFill>
                  <a:srgbClr val="006CAA"/>
                </a:solidFill>
                <a:latin typeface="+mn-lt"/>
              </a:defRPr>
            </a:lvl1pPr>
          </a:lstStyle>
          <a:p>
            <a:r>
              <a:rPr lang="en-US" dirty="0"/>
              <a:t>Lorem ipsum dolor sit </a:t>
            </a:r>
            <a:r>
              <a:rPr lang="en-US" dirty="0" err="1"/>
              <a:t>amet</a:t>
            </a:r>
            <a:endParaRPr lang="en-US" dirty="0"/>
          </a:p>
        </p:txBody>
      </p:sp>
    </p:spTree>
    <p:extLst>
      <p:ext uri="{BB962C8B-B14F-4D97-AF65-F5344CB8AC3E}">
        <p14:creationId xmlns:p14="http://schemas.microsoft.com/office/powerpoint/2010/main" val="243410417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2.jp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theme" Target="../theme/theme2.xml"/><Relationship Id="rId4"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0B9F062-6F26-C648-B58B-BA04EACD8596}"/>
              </a:ext>
            </a:extLst>
          </p:cNvPr>
          <p:cNvPicPr>
            <a:picLocks noChangeAspect="1"/>
          </p:cNvPicPr>
          <p:nvPr userDrawn="1"/>
        </p:nvPicPr>
        <p:blipFill rotWithShape="1">
          <a:blip r:embed="rId3"/>
          <a:srcRect l="71986"/>
          <a:stretch/>
        </p:blipFill>
        <p:spPr>
          <a:xfrm>
            <a:off x="5915025" y="0"/>
            <a:ext cx="3228975" cy="6858000"/>
          </a:xfrm>
          <a:prstGeom prst="rect">
            <a:avLst/>
          </a:prstGeom>
        </p:spPr>
      </p:pic>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172190" y="115330"/>
            <a:ext cx="1856480" cy="1145059"/>
          </a:xfrm>
          <a:prstGeom prst="rect">
            <a:avLst/>
          </a:prstGeom>
        </p:spPr>
      </p:pic>
    </p:spTree>
    <p:extLst>
      <p:ext uri="{BB962C8B-B14F-4D97-AF65-F5344CB8AC3E}">
        <p14:creationId xmlns:p14="http://schemas.microsoft.com/office/powerpoint/2010/main" val="3766614268"/>
      </p:ext>
    </p:extLst>
  </p:cSld>
  <p:clrMap bg1="lt1" tx1="dk1" bg2="lt2" tx2="dk2" accent1="accent1" accent2="accent2" accent3="accent3" accent4="accent4" accent5="accent5" accent6="accent6" hlink="hlink" folHlink="folHlink"/>
  <p:sldLayoutIdLst>
    <p:sldLayoutId id="214748372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DB9F037-6FFB-094B-8FAB-C2B1236AD228}"/>
              </a:ext>
            </a:extLst>
          </p:cNvPr>
          <p:cNvPicPr>
            <a:picLocks noChangeAspect="1"/>
          </p:cNvPicPr>
          <p:nvPr userDrawn="1"/>
        </p:nvPicPr>
        <p:blipFill>
          <a:blip r:embed="rId6"/>
          <a:stretch>
            <a:fillRect/>
          </a:stretch>
        </p:blipFill>
        <p:spPr>
          <a:xfrm>
            <a:off x="8470885" y="6357046"/>
            <a:ext cx="386811" cy="500954"/>
          </a:xfrm>
          <a:prstGeom prst="rect">
            <a:avLst/>
          </a:prstGeom>
        </p:spPr>
      </p:pic>
      <p:sp>
        <p:nvSpPr>
          <p:cNvPr id="9" name="TextBox 8">
            <a:extLst>
              <a:ext uri="{FF2B5EF4-FFF2-40B4-BE49-F238E27FC236}">
                <a16:creationId xmlns:a16="http://schemas.microsoft.com/office/drawing/2014/main" id="{3B4FF6C7-31A5-9946-BEA5-CBAB3DBB908A}"/>
              </a:ext>
            </a:extLst>
          </p:cNvPr>
          <p:cNvSpPr txBox="1"/>
          <p:nvPr userDrawn="1"/>
        </p:nvSpPr>
        <p:spPr>
          <a:xfrm>
            <a:off x="8477251" y="6332314"/>
            <a:ext cx="380446" cy="276999"/>
          </a:xfrm>
          <a:prstGeom prst="rect">
            <a:avLst/>
          </a:prstGeom>
          <a:noFill/>
        </p:spPr>
        <p:txBody>
          <a:bodyPr wrap="square" rtlCol="0" anchor="ctr">
            <a:spAutoFit/>
          </a:bodyPr>
          <a:lstStyle/>
          <a:p>
            <a:pPr algn="ctr"/>
            <a:fld id="{3B56B5D4-84E3-5F46-B76F-2867A36A5E84}" type="slidenum">
              <a:rPr lang="en-US" sz="1200" smtClean="0">
                <a:solidFill>
                  <a:schemeClr val="bg1"/>
                </a:solidFill>
              </a:rPr>
              <a:t>‹#›</a:t>
            </a:fld>
            <a:endParaRPr lang="en-US" sz="1200" dirty="0">
              <a:solidFill>
                <a:schemeClr val="bg1"/>
              </a:solidFill>
            </a:endParaRPr>
          </a:p>
        </p:txBody>
      </p:sp>
      <p:pic>
        <p:nvPicPr>
          <p:cNvPr id="2" name="Picture 1"/>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97020" y="5669856"/>
            <a:ext cx="1759383" cy="1085171"/>
          </a:xfrm>
          <a:prstGeom prst="rect">
            <a:avLst/>
          </a:prstGeom>
        </p:spPr>
      </p:pic>
    </p:spTree>
    <p:extLst>
      <p:ext uri="{BB962C8B-B14F-4D97-AF65-F5344CB8AC3E}">
        <p14:creationId xmlns:p14="http://schemas.microsoft.com/office/powerpoint/2010/main" val="626284983"/>
      </p:ext>
    </p:extLst>
  </p:cSld>
  <p:clrMap bg1="lt1" tx1="dk1" bg2="lt2" tx2="dk2" accent1="accent1" accent2="accent2" accent3="accent3" accent4="accent4" accent5="accent5" accent6="accent6" hlink="hlink" folHlink="folHlink"/>
  <p:sldLayoutIdLst>
    <p:sldLayoutId id="2147483852" r:id="rId1"/>
    <p:sldLayoutId id="2147483776" r:id="rId2"/>
    <p:sldLayoutId id="2147483777" r:id="rId3"/>
    <p:sldLayoutId id="2147483778"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hyperlink" Target="https://anxietycanada.com/"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www.wellspring.ca/"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hyperlink" Target="http://www.gildasclubtoronto.org/"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www.cmho.org/"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hyperlink" Target="https://sunnybrook.ca/content/?page=family-navigation-project" TargetMode="External"/><Relationship Id="rId4" Type="http://schemas.openxmlformats.org/officeDocument/2006/relationships/hyperlink" Target="http://www.uhn.ca/healthcareprofessionals/SCOPE/Referrals/Toronto_Mental_Health_Resources.pdf"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www.camh.ca/"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hyperlink" Target="http://www.findasocialworker.ca/ON/en/default.asp" TargetMode="External"/><Relationship Id="rId4" Type="http://schemas.openxmlformats.org/officeDocument/2006/relationships/hyperlink" Target="http://www.psych.on.ca/Utilities/Find-a-psychologist.aspx"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www.mentalhealthhelpline.ca/"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hyperlink" Target="http://www.awhl.org/"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s://cmha.ca/fast-facts-about-mental-illness"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chart" Target="../charts/chart3.xml"/><Relationship Id="rId4" Type="http://schemas.openxmlformats.org/officeDocument/2006/relationships/chart" Target="../charts/chart2.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1"/>
          </p:nvPr>
        </p:nvSpPr>
        <p:spPr>
          <a:xfrm>
            <a:off x="621506" y="1566864"/>
            <a:ext cx="4705350" cy="2977738"/>
          </a:xfrm>
        </p:spPr>
        <p:txBody>
          <a:bodyPr/>
          <a:lstStyle/>
          <a:p>
            <a:r>
              <a:rPr lang="en-US" dirty="0"/>
              <a:t>Mental Health &amp; Survivorship</a:t>
            </a:r>
          </a:p>
        </p:txBody>
      </p:sp>
      <p:sp>
        <p:nvSpPr>
          <p:cNvPr id="3" name="Text Placeholder 2"/>
          <p:cNvSpPr>
            <a:spLocks noGrp="1"/>
          </p:cNvSpPr>
          <p:nvPr>
            <p:ph type="body" sz="quarter" idx="4294967295"/>
          </p:nvPr>
        </p:nvSpPr>
        <p:spPr>
          <a:xfrm>
            <a:off x="621506" y="3709640"/>
            <a:ext cx="4705350" cy="860457"/>
          </a:xfrm>
          <a:prstGeom prst="rect">
            <a:avLst/>
          </a:prstGeom>
        </p:spPr>
        <p:txBody>
          <a:bodyPr/>
          <a:lstStyle/>
          <a:p>
            <a:endParaRPr lang="en-US" dirty="0"/>
          </a:p>
        </p:txBody>
      </p:sp>
      <p:sp>
        <p:nvSpPr>
          <p:cNvPr id="4" name="Text Placeholder 3"/>
          <p:cNvSpPr>
            <a:spLocks noGrp="1"/>
          </p:cNvSpPr>
          <p:nvPr>
            <p:ph type="body" sz="quarter" idx="4294967295"/>
          </p:nvPr>
        </p:nvSpPr>
        <p:spPr>
          <a:xfrm>
            <a:off x="621506" y="4845051"/>
            <a:ext cx="2909888" cy="314325"/>
          </a:xfrm>
          <a:prstGeom prst="rect">
            <a:avLst/>
          </a:prstGeom>
        </p:spPr>
        <p:txBody>
          <a:bodyPr/>
          <a:lstStyle/>
          <a:p>
            <a:endParaRPr lang="en-US" dirty="0"/>
          </a:p>
        </p:txBody>
      </p:sp>
      <p:sp>
        <p:nvSpPr>
          <p:cNvPr id="5" name="Text Placeholder 4"/>
          <p:cNvSpPr>
            <a:spLocks noGrp="1"/>
          </p:cNvSpPr>
          <p:nvPr>
            <p:ph type="body" sz="quarter" idx="25"/>
          </p:nvPr>
        </p:nvSpPr>
        <p:spPr/>
        <p:txBody>
          <a:bodyPr/>
          <a:lstStyle/>
          <a:p>
            <a:r>
              <a:rPr lang="en-US" dirty="0"/>
              <a:t>Joel Tourigny, Ph.D., </a:t>
            </a:r>
            <a:r>
              <a:rPr lang="en-US" dirty="0" err="1"/>
              <a:t>C.Psych</a:t>
            </a:r>
            <a:r>
              <a:rPr lang="en-US" dirty="0"/>
              <a:t>.</a:t>
            </a:r>
          </a:p>
          <a:p>
            <a:r>
              <a:rPr lang="en-US" dirty="0"/>
              <a:t>Pediatric Psychologist</a:t>
            </a:r>
          </a:p>
        </p:txBody>
      </p:sp>
      <p:sp>
        <p:nvSpPr>
          <p:cNvPr id="6" name="Text Placeholder 5"/>
          <p:cNvSpPr>
            <a:spLocks noGrp="1"/>
          </p:cNvSpPr>
          <p:nvPr>
            <p:ph type="body" sz="quarter" idx="24"/>
          </p:nvPr>
        </p:nvSpPr>
        <p:spPr/>
        <p:txBody>
          <a:bodyPr/>
          <a:lstStyle/>
          <a:p>
            <a:r>
              <a:rPr lang="en-US" dirty="0"/>
              <a:t>Presented by:</a:t>
            </a:r>
          </a:p>
        </p:txBody>
      </p:sp>
    </p:spTree>
    <p:extLst>
      <p:ext uri="{BB962C8B-B14F-4D97-AF65-F5344CB8AC3E}">
        <p14:creationId xmlns:p14="http://schemas.microsoft.com/office/powerpoint/2010/main" val="26017169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379521" y="1460213"/>
            <a:ext cx="7908131" cy="4102662"/>
          </a:xfrm>
        </p:spPr>
        <p:txBody>
          <a:bodyPr/>
          <a:lstStyle/>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p:txBody>
      </p:sp>
      <p:sp>
        <p:nvSpPr>
          <p:cNvPr id="3" name="Title 2"/>
          <p:cNvSpPr>
            <a:spLocks noGrp="1"/>
          </p:cNvSpPr>
          <p:nvPr>
            <p:ph type="title"/>
          </p:nvPr>
        </p:nvSpPr>
        <p:spPr/>
        <p:txBody>
          <a:bodyPr>
            <a:normAutofit/>
          </a:bodyPr>
          <a:lstStyle/>
          <a:p>
            <a:r>
              <a:rPr lang="en-US" dirty="0"/>
              <a:t>Serious MH event - Survivors</a:t>
            </a:r>
          </a:p>
        </p:txBody>
      </p:sp>
      <p:graphicFrame>
        <p:nvGraphicFramePr>
          <p:cNvPr id="4" name="Chart 3">
            <a:extLst>
              <a:ext uri="{FF2B5EF4-FFF2-40B4-BE49-F238E27FC236}">
                <a16:creationId xmlns:a16="http://schemas.microsoft.com/office/drawing/2014/main" id="{B339F052-D6E3-0143-8DA1-A75D623CA89B}"/>
              </a:ext>
            </a:extLst>
          </p:cNvPr>
          <p:cNvGraphicFramePr/>
          <p:nvPr>
            <p:extLst>
              <p:ext uri="{D42A27DB-BD31-4B8C-83A1-F6EECF244321}">
                <p14:modId xmlns:p14="http://schemas.microsoft.com/office/powerpoint/2010/main" val="3777411421"/>
              </p:ext>
            </p:extLst>
          </p:nvPr>
        </p:nvGraphicFramePr>
        <p:xfrm>
          <a:off x="1524000" y="1397000"/>
          <a:ext cx="6096000" cy="4064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332328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379521" y="1460213"/>
            <a:ext cx="7908131" cy="4296561"/>
          </a:xfrm>
        </p:spPr>
        <p:txBody>
          <a:bodyPr/>
          <a:lstStyle/>
          <a:p>
            <a:r>
              <a:rPr lang="en-US" sz="2800" dirty="0" smtClean="0"/>
              <a:t>Are experienced by half of us,</a:t>
            </a:r>
          </a:p>
          <a:p>
            <a:r>
              <a:rPr lang="en-US" sz="2800" dirty="0" smtClean="0"/>
              <a:t>Touch the lives of most of us,</a:t>
            </a:r>
          </a:p>
          <a:p>
            <a:r>
              <a:rPr lang="en-US" sz="2800" dirty="0" smtClean="0"/>
              <a:t>Are slightly more common in those who have experienced trauma and chronic illness.</a:t>
            </a:r>
          </a:p>
          <a:p>
            <a:endParaRPr lang="en-US" sz="2800" dirty="0" smtClean="0"/>
          </a:p>
          <a:p>
            <a:r>
              <a:rPr lang="en-US" sz="2800" dirty="0" smtClean="0"/>
              <a:t>Although they are serious, painful, and often require treatment…</a:t>
            </a:r>
          </a:p>
          <a:p>
            <a:r>
              <a:rPr lang="en-US" sz="2800" dirty="0" smtClean="0"/>
              <a:t>… they are also an invitation to improve our lives</a:t>
            </a:r>
          </a:p>
          <a:p>
            <a:endParaRPr lang="en-US" dirty="0"/>
          </a:p>
        </p:txBody>
      </p:sp>
      <p:sp>
        <p:nvSpPr>
          <p:cNvPr id="3" name="Title 2"/>
          <p:cNvSpPr>
            <a:spLocks noGrp="1"/>
          </p:cNvSpPr>
          <p:nvPr>
            <p:ph type="title"/>
          </p:nvPr>
        </p:nvSpPr>
        <p:spPr/>
        <p:txBody>
          <a:bodyPr/>
          <a:lstStyle/>
          <a:p>
            <a:r>
              <a:rPr lang="en-US" dirty="0" smtClean="0"/>
              <a:t>Mental Health Issues:</a:t>
            </a:r>
            <a:endParaRPr lang="en-US" dirty="0"/>
          </a:p>
        </p:txBody>
      </p:sp>
    </p:spTree>
    <p:extLst>
      <p:ext uri="{BB962C8B-B14F-4D97-AF65-F5344CB8AC3E}">
        <p14:creationId xmlns:p14="http://schemas.microsoft.com/office/powerpoint/2010/main" val="1029586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fade">
                                      <p:cBhvr>
                                        <p:cTn id="13" dur="500"/>
                                        <p:tgtEl>
                                          <p:spTgt spid="2">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animEffect transition="in" filter="fade">
                                      <p:cBhvr>
                                        <p:cTn id="18" dur="500"/>
                                        <p:tgtEl>
                                          <p:spTgt spid="2">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animEffect transition="in" filter="fade">
                                      <p:cBhvr>
                                        <p:cTn id="21"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Anxiety and Performance</a:t>
            </a:r>
            <a:endParaRPr lang="en-US" dirty="0"/>
          </a:p>
        </p:txBody>
      </p:sp>
      <p:sp>
        <p:nvSpPr>
          <p:cNvPr id="4" name="Right Arrow 3"/>
          <p:cNvSpPr/>
          <p:nvPr/>
        </p:nvSpPr>
        <p:spPr>
          <a:xfrm>
            <a:off x="1807779" y="4855779"/>
            <a:ext cx="5885792"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Up Arrow 4"/>
          <p:cNvSpPr/>
          <p:nvPr/>
        </p:nvSpPr>
        <p:spPr>
          <a:xfrm>
            <a:off x="1176002" y="2091559"/>
            <a:ext cx="484632" cy="2696379"/>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urved Down Arrow 5"/>
          <p:cNvSpPr/>
          <p:nvPr/>
        </p:nvSpPr>
        <p:spPr>
          <a:xfrm>
            <a:off x="1849038" y="2522483"/>
            <a:ext cx="5602795" cy="2197614"/>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TextBox 6"/>
          <p:cNvSpPr txBox="1"/>
          <p:nvPr/>
        </p:nvSpPr>
        <p:spPr>
          <a:xfrm rot="16200000">
            <a:off x="-205329" y="3215312"/>
            <a:ext cx="2385853" cy="584775"/>
          </a:xfrm>
          <a:prstGeom prst="rect">
            <a:avLst/>
          </a:prstGeom>
          <a:noFill/>
        </p:spPr>
        <p:txBody>
          <a:bodyPr wrap="square" rtlCol="0">
            <a:spAutoFit/>
          </a:bodyPr>
          <a:lstStyle/>
          <a:p>
            <a:r>
              <a:rPr lang="en-US" sz="3200" dirty="0" smtClean="0"/>
              <a:t>Performance</a:t>
            </a:r>
            <a:endParaRPr lang="en-US" sz="3200" dirty="0"/>
          </a:p>
        </p:txBody>
      </p:sp>
      <p:sp>
        <p:nvSpPr>
          <p:cNvPr id="8" name="Text Placeholder 7"/>
          <p:cNvSpPr>
            <a:spLocks noGrp="1"/>
          </p:cNvSpPr>
          <p:nvPr>
            <p:ph type="body" sz="quarter" idx="13"/>
          </p:nvPr>
        </p:nvSpPr>
        <p:spPr>
          <a:xfrm>
            <a:off x="379520" y="6999166"/>
            <a:ext cx="7908131" cy="105828"/>
          </a:xfrm>
        </p:spPr>
        <p:txBody>
          <a:bodyPr/>
          <a:lstStyle/>
          <a:p>
            <a:endParaRPr lang="en-US" dirty="0"/>
          </a:p>
        </p:txBody>
      </p:sp>
      <p:sp>
        <p:nvSpPr>
          <p:cNvPr id="9" name="TextBox 8"/>
          <p:cNvSpPr txBox="1"/>
          <p:nvPr/>
        </p:nvSpPr>
        <p:spPr>
          <a:xfrm>
            <a:off x="1807779" y="5322763"/>
            <a:ext cx="5602794" cy="584775"/>
          </a:xfrm>
          <a:prstGeom prst="rect">
            <a:avLst/>
          </a:prstGeom>
          <a:noFill/>
        </p:spPr>
        <p:txBody>
          <a:bodyPr wrap="square" rtlCol="0">
            <a:spAutoFit/>
          </a:bodyPr>
          <a:lstStyle/>
          <a:p>
            <a:r>
              <a:rPr lang="en-US" sz="3200" dirty="0" smtClean="0"/>
              <a:t>Low		  Anxiety		High</a:t>
            </a:r>
            <a:endParaRPr lang="en-US" sz="3200" dirty="0"/>
          </a:p>
        </p:txBody>
      </p:sp>
    </p:spTree>
    <p:extLst>
      <p:ext uri="{BB962C8B-B14F-4D97-AF65-F5344CB8AC3E}">
        <p14:creationId xmlns:p14="http://schemas.microsoft.com/office/powerpoint/2010/main" val="1173716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823256" y="2089605"/>
            <a:ext cx="7908131" cy="2821285"/>
          </a:xfrm>
        </p:spPr>
        <p:txBody>
          <a:bodyPr/>
          <a:lstStyle/>
          <a:p>
            <a:r>
              <a:rPr lang="en-US" altLang="en-US" sz="2800" dirty="0" smtClean="0"/>
              <a:t>Persistently interferes with Functioning?</a:t>
            </a:r>
          </a:p>
          <a:p>
            <a:pPr lvl="1"/>
            <a:r>
              <a:rPr lang="en-US" altLang="en-US" sz="2800" dirty="0" smtClean="0"/>
              <a:t>OR:</a:t>
            </a:r>
            <a:endParaRPr lang="en-US" altLang="en-US" sz="2800" dirty="0"/>
          </a:p>
          <a:p>
            <a:r>
              <a:rPr lang="en-US" altLang="en-US" sz="2800" dirty="0" smtClean="0"/>
              <a:t>Persistently causes significant Distress or Suffering?</a:t>
            </a:r>
          </a:p>
          <a:p>
            <a:endParaRPr lang="en-US" dirty="0" smtClean="0"/>
          </a:p>
          <a:p>
            <a:endParaRPr lang="en-US" dirty="0" smtClean="0"/>
          </a:p>
          <a:p>
            <a:pPr lvl="2"/>
            <a:r>
              <a:rPr lang="en-US" sz="2800" dirty="0" smtClean="0"/>
              <a:t>THEN: Its time to seek professional help</a:t>
            </a:r>
            <a:endParaRPr lang="en-US" sz="2800" dirty="0"/>
          </a:p>
        </p:txBody>
      </p:sp>
      <p:sp>
        <p:nvSpPr>
          <p:cNvPr id="3" name="Title 2"/>
          <p:cNvSpPr>
            <a:spLocks noGrp="1"/>
          </p:cNvSpPr>
          <p:nvPr>
            <p:ph type="title"/>
          </p:nvPr>
        </p:nvSpPr>
        <p:spPr/>
        <p:txBody>
          <a:bodyPr>
            <a:normAutofit fontScale="90000"/>
          </a:bodyPr>
          <a:lstStyle/>
          <a:p>
            <a:r>
              <a:rPr lang="en-US" altLang="en-US" dirty="0"/>
              <a:t>Assessment: </a:t>
            </a:r>
            <a:br>
              <a:rPr lang="en-US" altLang="en-US" dirty="0"/>
            </a:br>
            <a:r>
              <a:rPr lang="en-US" altLang="en-US" dirty="0"/>
              <a:t>Normal vs. Pathological</a:t>
            </a:r>
            <a:endParaRPr lang="en-US" dirty="0"/>
          </a:p>
        </p:txBody>
      </p:sp>
      <p:sp>
        <p:nvSpPr>
          <p:cNvPr id="4" name="Bent-Up Arrow 3"/>
          <p:cNvSpPr/>
          <p:nvPr/>
        </p:nvSpPr>
        <p:spPr>
          <a:xfrm rot="5400000">
            <a:off x="-444268" y="3064713"/>
            <a:ext cx="2669965" cy="1022389"/>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22142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500"/>
                                        <p:tgtEl>
                                          <p:spTgt spid="2">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1000"/>
                                        <p:tgtEl>
                                          <p:spTgt spid="4"/>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2">
                                            <p:txEl>
                                              <p:pRg st="5" end="5"/>
                                            </p:txEl>
                                          </p:spTgt>
                                        </p:tgtEl>
                                        <p:attrNameLst>
                                          <p:attrName>style.visibility</p:attrName>
                                        </p:attrNameLst>
                                      </p:cBhvr>
                                      <p:to>
                                        <p:strVal val="visible"/>
                                      </p:to>
                                    </p:set>
                                    <p:animEffect transition="in" filter="fade">
                                      <p:cBhvr>
                                        <p:cTn id="24"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1275008" y="1324532"/>
            <a:ext cx="7012644" cy="5042919"/>
          </a:xfrm>
        </p:spPr>
        <p:txBody>
          <a:bodyPr/>
          <a:lstStyle/>
          <a:p>
            <a:r>
              <a:rPr lang="en-US" sz="2800" dirty="0" smtClean="0"/>
              <a:t>Physical Symptoms</a:t>
            </a:r>
          </a:p>
          <a:p>
            <a:pPr lvl="1"/>
            <a:r>
              <a:rPr lang="en-US" sz="2000" dirty="0" smtClean="0"/>
              <a:t>Panic attack</a:t>
            </a:r>
          </a:p>
          <a:p>
            <a:pPr lvl="1"/>
            <a:r>
              <a:rPr lang="en-US" sz="2000" dirty="0" smtClean="0"/>
              <a:t>Anticipatory anxiety symptoms</a:t>
            </a:r>
          </a:p>
          <a:p>
            <a:pPr lvl="1"/>
            <a:r>
              <a:rPr lang="en-US" sz="2000" dirty="0" smtClean="0"/>
              <a:t>Physical consequences of chronic anxiety</a:t>
            </a:r>
            <a:endParaRPr lang="en-US" dirty="0"/>
          </a:p>
          <a:p>
            <a:r>
              <a:rPr lang="en-US" sz="2800" dirty="0" smtClean="0"/>
              <a:t>Worry</a:t>
            </a:r>
          </a:p>
          <a:p>
            <a:pPr lvl="1"/>
            <a:r>
              <a:rPr lang="en-US" sz="2000" dirty="0" smtClean="0"/>
              <a:t>About past traumas</a:t>
            </a:r>
          </a:p>
          <a:p>
            <a:pPr lvl="1"/>
            <a:r>
              <a:rPr lang="en-US" sz="2000" dirty="0" smtClean="0"/>
              <a:t>About people, humiliation, rejection </a:t>
            </a:r>
          </a:p>
          <a:p>
            <a:pPr lvl="1"/>
            <a:r>
              <a:rPr lang="en-US" sz="2000" dirty="0" smtClean="0"/>
              <a:t>About every little thing</a:t>
            </a:r>
            <a:endParaRPr lang="en-US" sz="2000" dirty="0"/>
          </a:p>
          <a:p>
            <a:r>
              <a:rPr lang="en-US" sz="2800" dirty="0" smtClean="0"/>
              <a:t>Avoidance</a:t>
            </a:r>
          </a:p>
          <a:p>
            <a:pPr lvl="1"/>
            <a:r>
              <a:rPr lang="en-US" sz="2000" dirty="0"/>
              <a:t>A place or situation that triggers </a:t>
            </a:r>
            <a:r>
              <a:rPr lang="en-US" sz="2000" dirty="0" smtClean="0"/>
              <a:t>anxiety</a:t>
            </a:r>
          </a:p>
          <a:p>
            <a:pPr lvl="1"/>
            <a:r>
              <a:rPr lang="en-US" sz="2000" dirty="0"/>
              <a:t>Social </a:t>
            </a:r>
            <a:r>
              <a:rPr lang="en-US" sz="2000" dirty="0" smtClean="0"/>
              <a:t>events, new situations</a:t>
            </a:r>
          </a:p>
          <a:p>
            <a:pPr lvl="1"/>
            <a:r>
              <a:rPr lang="en-US" sz="2000" dirty="0" smtClean="0"/>
              <a:t>Situations one believes may trigger a panic attack</a:t>
            </a:r>
          </a:p>
          <a:p>
            <a:endParaRPr lang="en-US" dirty="0"/>
          </a:p>
        </p:txBody>
      </p:sp>
      <p:sp>
        <p:nvSpPr>
          <p:cNvPr id="3" name="Title 2"/>
          <p:cNvSpPr>
            <a:spLocks noGrp="1"/>
          </p:cNvSpPr>
          <p:nvPr>
            <p:ph type="title"/>
          </p:nvPr>
        </p:nvSpPr>
        <p:spPr/>
        <p:txBody>
          <a:bodyPr>
            <a:normAutofit fontScale="90000"/>
          </a:bodyPr>
          <a:lstStyle/>
          <a:p>
            <a:r>
              <a:rPr lang="en-US" dirty="0"/>
              <a:t>Common Signs of High Anxiety</a:t>
            </a:r>
          </a:p>
        </p:txBody>
      </p:sp>
    </p:spTree>
    <p:extLst>
      <p:ext uri="{BB962C8B-B14F-4D97-AF65-F5344CB8AC3E}">
        <p14:creationId xmlns:p14="http://schemas.microsoft.com/office/powerpoint/2010/main" val="3814798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fade">
                                      <p:cBhvr>
                                        <p:cTn id="13" dur="500"/>
                                        <p:tgtEl>
                                          <p:spTgt spid="2">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fade">
                                      <p:cBhvr>
                                        <p:cTn id="16" dur="500"/>
                                        <p:tgtEl>
                                          <p:spTgt spid="2">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fade">
                                      <p:cBhvr>
                                        <p:cTn id="21" dur="500"/>
                                        <p:tgtEl>
                                          <p:spTgt spid="2">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2">
                                            <p:txEl>
                                              <p:pRg st="5" end="5"/>
                                            </p:txEl>
                                          </p:spTgt>
                                        </p:tgtEl>
                                        <p:attrNameLst>
                                          <p:attrName>style.visibility</p:attrName>
                                        </p:attrNameLst>
                                      </p:cBhvr>
                                      <p:to>
                                        <p:strVal val="visible"/>
                                      </p:to>
                                    </p:set>
                                    <p:animEffect transition="in" filter="fade">
                                      <p:cBhvr>
                                        <p:cTn id="24" dur="500"/>
                                        <p:tgtEl>
                                          <p:spTgt spid="2">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animEffect transition="in" filter="fade">
                                      <p:cBhvr>
                                        <p:cTn id="27" dur="500"/>
                                        <p:tgtEl>
                                          <p:spTgt spid="2">
                                            <p:txEl>
                                              <p:pRg st="6" end="6"/>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2">
                                            <p:txEl>
                                              <p:pRg st="7" end="7"/>
                                            </p:txEl>
                                          </p:spTgt>
                                        </p:tgtEl>
                                        <p:attrNameLst>
                                          <p:attrName>style.visibility</p:attrName>
                                        </p:attrNameLst>
                                      </p:cBhvr>
                                      <p:to>
                                        <p:strVal val="visible"/>
                                      </p:to>
                                    </p:set>
                                    <p:animEffect transition="in" filter="fade">
                                      <p:cBhvr>
                                        <p:cTn id="30" dur="500"/>
                                        <p:tgtEl>
                                          <p:spTgt spid="2">
                                            <p:txEl>
                                              <p:pRg st="7" end="7"/>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2">
                                            <p:txEl>
                                              <p:pRg st="8" end="8"/>
                                            </p:txEl>
                                          </p:spTgt>
                                        </p:tgtEl>
                                        <p:attrNameLst>
                                          <p:attrName>style.visibility</p:attrName>
                                        </p:attrNameLst>
                                      </p:cBhvr>
                                      <p:to>
                                        <p:strVal val="visible"/>
                                      </p:to>
                                    </p:set>
                                    <p:animEffect transition="in" filter="fade">
                                      <p:cBhvr>
                                        <p:cTn id="35" dur="500"/>
                                        <p:tgtEl>
                                          <p:spTgt spid="2">
                                            <p:txEl>
                                              <p:pRg st="8" end="8"/>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2">
                                            <p:txEl>
                                              <p:pRg st="9" end="9"/>
                                            </p:txEl>
                                          </p:spTgt>
                                        </p:tgtEl>
                                        <p:attrNameLst>
                                          <p:attrName>style.visibility</p:attrName>
                                        </p:attrNameLst>
                                      </p:cBhvr>
                                      <p:to>
                                        <p:strVal val="visible"/>
                                      </p:to>
                                    </p:set>
                                    <p:animEffect transition="in" filter="fade">
                                      <p:cBhvr>
                                        <p:cTn id="38" dur="500"/>
                                        <p:tgtEl>
                                          <p:spTgt spid="2">
                                            <p:txEl>
                                              <p:pRg st="9" end="9"/>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2">
                                            <p:txEl>
                                              <p:pRg st="10" end="10"/>
                                            </p:txEl>
                                          </p:spTgt>
                                        </p:tgtEl>
                                        <p:attrNameLst>
                                          <p:attrName>style.visibility</p:attrName>
                                        </p:attrNameLst>
                                      </p:cBhvr>
                                      <p:to>
                                        <p:strVal val="visible"/>
                                      </p:to>
                                    </p:set>
                                    <p:animEffect transition="in" filter="fade">
                                      <p:cBhvr>
                                        <p:cTn id="41" dur="500"/>
                                        <p:tgtEl>
                                          <p:spTgt spid="2">
                                            <p:txEl>
                                              <p:pRg st="10" end="10"/>
                                            </p:txEl>
                                          </p:spTgt>
                                        </p:tgtEl>
                                      </p:cBhvr>
                                    </p:animEffect>
                                  </p:childTnLst>
                                </p:cTn>
                              </p:par>
                              <p:par>
                                <p:cTn id="42" presetID="10" presetClass="entr" presetSubtype="0" fill="hold" nodeType="withEffect">
                                  <p:stCondLst>
                                    <p:cond delay="0"/>
                                  </p:stCondLst>
                                  <p:childTnLst>
                                    <p:set>
                                      <p:cBhvr>
                                        <p:cTn id="43" dur="1" fill="hold">
                                          <p:stCondLst>
                                            <p:cond delay="0"/>
                                          </p:stCondLst>
                                        </p:cTn>
                                        <p:tgtEl>
                                          <p:spTgt spid="2">
                                            <p:txEl>
                                              <p:pRg st="11" end="11"/>
                                            </p:txEl>
                                          </p:spTgt>
                                        </p:tgtEl>
                                        <p:attrNameLst>
                                          <p:attrName>style.visibility</p:attrName>
                                        </p:attrNameLst>
                                      </p:cBhvr>
                                      <p:to>
                                        <p:strVal val="visible"/>
                                      </p:to>
                                    </p:set>
                                    <p:animEffect transition="in" filter="fade">
                                      <p:cBhvr>
                                        <p:cTn id="44" dur="500"/>
                                        <p:tgtEl>
                                          <p:spTgt spid="2">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1036344" y="1927867"/>
            <a:ext cx="7908131" cy="4370940"/>
          </a:xfrm>
        </p:spPr>
        <p:txBody>
          <a:bodyPr/>
          <a:lstStyle/>
          <a:p>
            <a:pPr lvl="1"/>
            <a:r>
              <a:rPr lang="en-US" altLang="en-US" sz="2800" dirty="0"/>
              <a:t>For the Body:</a:t>
            </a:r>
          </a:p>
          <a:p>
            <a:pPr lvl="2"/>
            <a:r>
              <a:rPr lang="en-US" altLang="en-US" sz="2200" dirty="0"/>
              <a:t>Sleep, Eating, </a:t>
            </a:r>
            <a:r>
              <a:rPr lang="en-US" altLang="en-US" sz="2200" u="sng" dirty="0"/>
              <a:t>Exercise</a:t>
            </a:r>
          </a:p>
          <a:p>
            <a:pPr lvl="2"/>
            <a:r>
              <a:rPr lang="en-US" altLang="en-US" sz="2200" dirty="0"/>
              <a:t>Develop some soothing </a:t>
            </a:r>
            <a:r>
              <a:rPr lang="en-US" altLang="en-US" sz="2200" dirty="0" smtClean="0"/>
              <a:t>skills</a:t>
            </a:r>
          </a:p>
          <a:p>
            <a:pPr lvl="2"/>
            <a:endParaRPr lang="en-US" altLang="en-US" sz="2200" dirty="0"/>
          </a:p>
          <a:p>
            <a:pPr lvl="1"/>
            <a:r>
              <a:rPr lang="en-US" altLang="en-US" sz="2800" dirty="0"/>
              <a:t>For the Mind: </a:t>
            </a:r>
          </a:p>
          <a:p>
            <a:pPr lvl="2"/>
            <a:r>
              <a:rPr lang="en-US" altLang="en-US" sz="2200" dirty="0"/>
              <a:t>Start with ‘just noticing</a:t>
            </a:r>
            <a:r>
              <a:rPr lang="en-US" altLang="en-US" sz="2200" dirty="0" smtClean="0"/>
              <a:t>’ those troublesome thoughts</a:t>
            </a:r>
            <a:endParaRPr lang="en-US" altLang="en-US" sz="2200" dirty="0"/>
          </a:p>
          <a:p>
            <a:pPr lvl="2"/>
            <a:r>
              <a:rPr lang="en-US" altLang="en-US" sz="2200" dirty="0"/>
              <a:t>Develop that into a mindfulness </a:t>
            </a:r>
            <a:r>
              <a:rPr lang="en-US" altLang="en-US" sz="2200" dirty="0" smtClean="0"/>
              <a:t>practice</a:t>
            </a:r>
          </a:p>
          <a:p>
            <a:pPr lvl="2"/>
            <a:endParaRPr lang="en-US" altLang="en-US" sz="2000" dirty="0"/>
          </a:p>
          <a:p>
            <a:pPr lvl="1"/>
            <a:r>
              <a:rPr lang="en-US" altLang="en-US" sz="2800" dirty="0"/>
              <a:t>For the Urge to Avoid: </a:t>
            </a:r>
          </a:p>
          <a:p>
            <a:pPr lvl="2"/>
            <a:r>
              <a:rPr lang="en-US" altLang="en-US" sz="2200" dirty="0"/>
              <a:t>Avoid Avoidance (“Lean in”)</a:t>
            </a:r>
          </a:p>
          <a:p>
            <a:endParaRPr lang="en-US" dirty="0"/>
          </a:p>
        </p:txBody>
      </p:sp>
      <p:sp>
        <p:nvSpPr>
          <p:cNvPr id="3" name="Title 2"/>
          <p:cNvSpPr>
            <a:spLocks noGrp="1"/>
          </p:cNvSpPr>
          <p:nvPr>
            <p:ph type="title"/>
          </p:nvPr>
        </p:nvSpPr>
        <p:spPr/>
        <p:txBody>
          <a:bodyPr>
            <a:normAutofit fontScale="90000"/>
          </a:bodyPr>
          <a:lstStyle/>
          <a:p>
            <a:r>
              <a:rPr lang="en-US" altLang="en-US" dirty="0"/>
              <a:t>Prevention:</a:t>
            </a:r>
            <a:br>
              <a:rPr lang="en-US" altLang="en-US" dirty="0"/>
            </a:br>
            <a:r>
              <a:rPr lang="en-US" altLang="en-US" dirty="0"/>
              <a:t>Day to Day Anxiety Regulation</a:t>
            </a:r>
            <a:endParaRPr lang="en-US" dirty="0"/>
          </a:p>
        </p:txBody>
      </p:sp>
    </p:spTree>
    <p:extLst>
      <p:ext uri="{BB962C8B-B14F-4D97-AF65-F5344CB8AC3E}">
        <p14:creationId xmlns:p14="http://schemas.microsoft.com/office/powerpoint/2010/main" val="698743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fade">
                                      <p:cBhvr>
                                        <p:cTn id="13" dur="500"/>
                                        <p:tgtEl>
                                          <p:spTgt spid="2">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animEffect transition="in" filter="fade">
                                      <p:cBhvr>
                                        <p:cTn id="18" dur="500"/>
                                        <p:tgtEl>
                                          <p:spTgt spid="2">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animEffect transition="in" filter="fade">
                                      <p:cBhvr>
                                        <p:cTn id="21" dur="500"/>
                                        <p:tgtEl>
                                          <p:spTgt spid="2">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2">
                                            <p:txEl>
                                              <p:pRg st="6" end="6"/>
                                            </p:txEl>
                                          </p:spTgt>
                                        </p:tgtEl>
                                        <p:attrNameLst>
                                          <p:attrName>style.visibility</p:attrName>
                                        </p:attrNameLst>
                                      </p:cBhvr>
                                      <p:to>
                                        <p:strVal val="visible"/>
                                      </p:to>
                                    </p:set>
                                    <p:animEffect transition="in" filter="fade">
                                      <p:cBhvr>
                                        <p:cTn id="24" dur="500"/>
                                        <p:tgtEl>
                                          <p:spTgt spid="2">
                                            <p:txEl>
                                              <p:pRg st="6" end="6"/>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
                                            <p:txEl>
                                              <p:pRg st="8" end="8"/>
                                            </p:txEl>
                                          </p:spTgt>
                                        </p:tgtEl>
                                        <p:attrNameLst>
                                          <p:attrName>style.visibility</p:attrName>
                                        </p:attrNameLst>
                                      </p:cBhvr>
                                      <p:to>
                                        <p:strVal val="visible"/>
                                      </p:to>
                                    </p:set>
                                    <p:animEffect transition="in" filter="fade">
                                      <p:cBhvr>
                                        <p:cTn id="29" dur="500"/>
                                        <p:tgtEl>
                                          <p:spTgt spid="2">
                                            <p:txEl>
                                              <p:pRg st="8" end="8"/>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2">
                                            <p:txEl>
                                              <p:pRg st="9" end="9"/>
                                            </p:txEl>
                                          </p:spTgt>
                                        </p:tgtEl>
                                        <p:attrNameLst>
                                          <p:attrName>style.visibility</p:attrName>
                                        </p:attrNameLst>
                                      </p:cBhvr>
                                      <p:to>
                                        <p:strVal val="visible"/>
                                      </p:to>
                                    </p:set>
                                    <p:animEffect transition="in" filter="fade">
                                      <p:cBhvr>
                                        <p:cTn id="32"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379520" y="1176878"/>
            <a:ext cx="7908131" cy="3413242"/>
          </a:xfrm>
        </p:spPr>
        <p:txBody>
          <a:bodyPr/>
          <a:lstStyle/>
          <a:p>
            <a:endParaRPr lang="en-US" dirty="0"/>
          </a:p>
          <a:p>
            <a:r>
              <a:rPr lang="en-US" sz="2800" dirty="0"/>
              <a:t>“It’s so difficult to describe depression to someone who’s never been there, because it’s not sadness. I know sadness. Sadness is to cry and to feel. But it’s that cold absence of feeling— that really hollowed-out feeling</a:t>
            </a:r>
            <a:r>
              <a:rPr lang="en-US" sz="2800" dirty="0" smtClean="0"/>
              <a:t>.”  J.K. Rowling</a:t>
            </a:r>
            <a:endParaRPr lang="en-US" sz="2800" dirty="0"/>
          </a:p>
          <a:p>
            <a:endParaRPr lang="en-US" dirty="0" smtClean="0"/>
          </a:p>
          <a:p>
            <a:endParaRPr lang="en-US" dirty="0"/>
          </a:p>
        </p:txBody>
      </p:sp>
      <p:sp>
        <p:nvSpPr>
          <p:cNvPr id="3" name="Title 2"/>
          <p:cNvSpPr>
            <a:spLocks noGrp="1"/>
          </p:cNvSpPr>
          <p:nvPr>
            <p:ph type="title"/>
          </p:nvPr>
        </p:nvSpPr>
        <p:spPr/>
        <p:txBody>
          <a:bodyPr>
            <a:normAutofit/>
          </a:bodyPr>
          <a:lstStyle/>
          <a:p>
            <a:r>
              <a:rPr lang="en-US" dirty="0"/>
              <a:t>Depression </a:t>
            </a:r>
            <a:r>
              <a:rPr lang="en-US" dirty="0" smtClean="0"/>
              <a:t>and Sadness</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0214" y="4066435"/>
            <a:ext cx="4655290" cy="2640081"/>
          </a:xfrm>
          <a:prstGeom prst="rect">
            <a:avLst/>
          </a:prstGeom>
        </p:spPr>
      </p:pic>
    </p:spTree>
    <p:extLst>
      <p:ext uri="{BB962C8B-B14F-4D97-AF65-F5344CB8AC3E}">
        <p14:creationId xmlns:p14="http://schemas.microsoft.com/office/powerpoint/2010/main" val="1611123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2000"/>
                                        <p:tgtEl>
                                          <p:spTgt spid="2">
                                            <p:txEl>
                                              <p:pRg st="1" end="1"/>
                                            </p:txEl>
                                          </p:spTgt>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379521" y="1460213"/>
            <a:ext cx="7908131" cy="3771802"/>
          </a:xfrm>
        </p:spPr>
        <p:txBody>
          <a:bodyPr/>
          <a:lstStyle/>
          <a:p>
            <a:r>
              <a:rPr lang="en-US" altLang="en-US" sz="2800" dirty="0"/>
              <a:t>“Depression is Nature’s way of pushing you out of your comfort zone” </a:t>
            </a:r>
            <a:r>
              <a:rPr lang="en-US" altLang="en-US" sz="2000" dirty="0"/>
              <a:t>(Lara </a:t>
            </a:r>
            <a:r>
              <a:rPr lang="en-US" altLang="en-US" sz="2000" dirty="0" err="1"/>
              <a:t>Honos</a:t>
            </a:r>
            <a:r>
              <a:rPr lang="en-US" altLang="en-US" sz="2000" dirty="0"/>
              <a:t>-Webb</a:t>
            </a:r>
            <a:r>
              <a:rPr lang="en-US" altLang="en-US" sz="2000" dirty="0" smtClean="0"/>
              <a:t>)</a:t>
            </a:r>
          </a:p>
          <a:p>
            <a:endParaRPr lang="en-US" altLang="en-US" sz="2000" dirty="0"/>
          </a:p>
          <a:p>
            <a:r>
              <a:rPr lang="en-US" altLang="en-US" sz="2800" dirty="0"/>
              <a:t>Healing from depression can mean:</a:t>
            </a:r>
          </a:p>
          <a:p>
            <a:pPr lvl="1"/>
            <a:r>
              <a:rPr lang="en-US" altLang="en-US" sz="2400" dirty="0"/>
              <a:t>Realizing and accepting your imperfect self</a:t>
            </a:r>
          </a:p>
          <a:p>
            <a:pPr lvl="1"/>
            <a:r>
              <a:rPr lang="en-US" altLang="en-US" sz="2400" dirty="0"/>
              <a:t>Experiencing more authentic (and challenging) emotions</a:t>
            </a:r>
          </a:p>
          <a:p>
            <a:pPr lvl="1"/>
            <a:r>
              <a:rPr lang="en-US" altLang="en-US" sz="2400" dirty="0"/>
              <a:t>Letting go of </a:t>
            </a:r>
            <a:r>
              <a:rPr lang="en-US" altLang="en-US" sz="2400" dirty="0" smtClean="0"/>
              <a:t>toxic beliefs or assumptions we have been carrying with us</a:t>
            </a:r>
            <a:endParaRPr lang="en-US" altLang="en-US" sz="2400" dirty="0"/>
          </a:p>
          <a:p>
            <a:endParaRPr lang="en-US" dirty="0"/>
          </a:p>
        </p:txBody>
      </p:sp>
      <p:sp>
        <p:nvSpPr>
          <p:cNvPr id="3" name="Title 2"/>
          <p:cNvSpPr>
            <a:spLocks noGrp="1"/>
          </p:cNvSpPr>
          <p:nvPr>
            <p:ph type="title"/>
          </p:nvPr>
        </p:nvSpPr>
        <p:spPr/>
        <p:txBody>
          <a:bodyPr/>
          <a:lstStyle/>
          <a:p>
            <a:r>
              <a:rPr lang="en-US" altLang="en-US" dirty="0"/>
              <a:t>The Gift of Mental Illness</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48875" y="4542690"/>
            <a:ext cx="4134482" cy="2315310"/>
          </a:xfrm>
          <a:prstGeom prst="rect">
            <a:avLst/>
          </a:prstGeom>
        </p:spPr>
      </p:pic>
    </p:spTree>
    <p:extLst>
      <p:ext uri="{BB962C8B-B14F-4D97-AF65-F5344CB8AC3E}">
        <p14:creationId xmlns:p14="http://schemas.microsoft.com/office/powerpoint/2010/main" val="2782735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fade">
                                      <p:cBhvr>
                                        <p:cTn id="15" dur="500"/>
                                        <p:tgtEl>
                                          <p:spTgt spid="2">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animEffect transition="in" filter="fade">
                                      <p:cBhvr>
                                        <p:cTn id="18" dur="500"/>
                                        <p:tgtEl>
                                          <p:spTgt spid="2">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animEffect transition="in" filter="fade">
                                      <p:cBhvr>
                                        <p:cTn id="21" dur="500"/>
                                        <p:tgtEl>
                                          <p:spTgt spid="2">
                                            <p:txEl>
                                              <p:pRg st="5" end="5"/>
                                            </p:txEl>
                                          </p:spTgt>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Depression Symptoms</a:t>
            </a:r>
            <a:endParaRPr lang="en-US" dirty="0"/>
          </a:p>
        </p:txBody>
      </p:sp>
      <p:sp>
        <p:nvSpPr>
          <p:cNvPr id="2" name="Text Placeholder 1"/>
          <p:cNvSpPr>
            <a:spLocks noGrp="1"/>
          </p:cNvSpPr>
          <p:nvPr>
            <p:ph type="body" sz="quarter" idx="12"/>
          </p:nvPr>
        </p:nvSpPr>
        <p:spPr>
          <a:xfrm>
            <a:off x="5344504" y="2086743"/>
            <a:ext cx="3514725" cy="3521033"/>
          </a:xfrm>
        </p:spPr>
        <p:txBody>
          <a:bodyPr>
            <a:normAutofit lnSpcReduction="10000"/>
          </a:bodyPr>
          <a:lstStyle/>
          <a:p>
            <a:r>
              <a:rPr lang="en-US" sz="2800" dirty="0" smtClean="0"/>
              <a:t>Weight changes</a:t>
            </a:r>
            <a:endParaRPr lang="en-US" sz="2800" dirty="0"/>
          </a:p>
          <a:p>
            <a:r>
              <a:rPr lang="en-US" sz="2800" dirty="0" smtClean="0"/>
              <a:t>Sleep problems</a:t>
            </a:r>
            <a:endParaRPr lang="en-US" sz="2800" dirty="0"/>
          </a:p>
          <a:p>
            <a:r>
              <a:rPr lang="en-US" sz="2800" dirty="0" smtClean="0"/>
              <a:t>Agitated or Sloth-like</a:t>
            </a:r>
            <a:endParaRPr lang="en-US" sz="2800" dirty="0"/>
          </a:p>
          <a:p>
            <a:r>
              <a:rPr lang="en-US" sz="2800" dirty="0" smtClean="0"/>
              <a:t>Fatigue</a:t>
            </a:r>
          </a:p>
          <a:p>
            <a:r>
              <a:rPr lang="en-US" sz="2800" dirty="0" smtClean="0"/>
              <a:t>Guilt</a:t>
            </a:r>
            <a:endParaRPr lang="en-US" sz="2800" dirty="0"/>
          </a:p>
          <a:p>
            <a:r>
              <a:rPr lang="en-US" sz="2800" dirty="0"/>
              <a:t>Poor concentration </a:t>
            </a:r>
            <a:endParaRPr lang="en-US" sz="2800" dirty="0" smtClean="0"/>
          </a:p>
          <a:p>
            <a:r>
              <a:rPr lang="en-US" sz="2800" dirty="0" smtClean="0"/>
              <a:t>Dark thoughts</a:t>
            </a:r>
            <a:endParaRPr lang="en-US" sz="2800" dirty="0"/>
          </a:p>
          <a:p>
            <a:endParaRPr lang="en-US" dirty="0"/>
          </a:p>
        </p:txBody>
      </p:sp>
      <p:sp>
        <p:nvSpPr>
          <p:cNvPr id="5" name="Text Placeholder 4"/>
          <p:cNvSpPr>
            <a:spLocks noGrp="1"/>
          </p:cNvSpPr>
          <p:nvPr>
            <p:ph type="body" sz="quarter" idx="13"/>
          </p:nvPr>
        </p:nvSpPr>
        <p:spPr>
          <a:xfrm>
            <a:off x="830280" y="1365526"/>
            <a:ext cx="3514725" cy="3521033"/>
          </a:xfrm>
        </p:spPr>
        <p:txBody>
          <a:bodyPr/>
          <a:lstStyle/>
          <a:p>
            <a:r>
              <a:rPr lang="en-US" sz="2800" dirty="0" smtClean="0"/>
              <a:t>Depressed </a:t>
            </a:r>
            <a:r>
              <a:rPr lang="en-US" sz="2800" dirty="0"/>
              <a:t>mood</a:t>
            </a:r>
          </a:p>
          <a:p>
            <a:r>
              <a:rPr lang="en-US" sz="2800" dirty="0"/>
              <a:t>Lack of pleasure</a:t>
            </a:r>
          </a:p>
          <a:p>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6916" y="2755267"/>
            <a:ext cx="4808026" cy="2692495"/>
          </a:xfrm>
          <a:prstGeom prst="rect">
            <a:avLst/>
          </a:prstGeom>
        </p:spPr>
      </p:pic>
    </p:spTree>
    <p:extLst>
      <p:ext uri="{BB962C8B-B14F-4D97-AF65-F5344CB8AC3E}">
        <p14:creationId xmlns:p14="http://schemas.microsoft.com/office/powerpoint/2010/main" val="302483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fade">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0" end="0"/>
                                            </p:txEl>
                                          </p:spTgt>
                                        </p:tgtEl>
                                        <p:attrNameLst>
                                          <p:attrName>style.visibility</p:attrName>
                                        </p:attrNameLst>
                                      </p:cBhvr>
                                      <p:to>
                                        <p:strVal val="visible"/>
                                      </p:to>
                                    </p:set>
                                    <p:animEffect transition="in" filter="fade">
                                      <p:cBhvr>
                                        <p:cTn id="22" dur="500"/>
                                        <p:tgtEl>
                                          <p:spTgt spid="2">
                                            <p:txEl>
                                              <p:pRg st="0" end="0"/>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2">
                                            <p:txEl>
                                              <p:pRg st="1" end="1"/>
                                            </p:txEl>
                                          </p:spTgt>
                                        </p:tgtEl>
                                        <p:attrNameLst>
                                          <p:attrName>style.visibility</p:attrName>
                                        </p:attrNameLst>
                                      </p:cBhvr>
                                      <p:to>
                                        <p:strVal val="visible"/>
                                      </p:to>
                                    </p:set>
                                    <p:animEffect transition="in" filter="fade">
                                      <p:cBhvr>
                                        <p:cTn id="25" dur="500"/>
                                        <p:tgtEl>
                                          <p:spTgt spid="2">
                                            <p:txEl>
                                              <p:pRg st="1" end="1"/>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2">
                                            <p:txEl>
                                              <p:pRg st="2" end="2"/>
                                            </p:txEl>
                                          </p:spTgt>
                                        </p:tgtEl>
                                        <p:attrNameLst>
                                          <p:attrName>style.visibility</p:attrName>
                                        </p:attrNameLst>
                                      </p:cBhvr>
                                      <p:to>
                                        <p:strVal val="visible"/>
                                      </p:to>
                                    </p:set>
                                    <p:animEffect transition="in" filter="fade">
                                      <p:cBhvr>
                                        <p:cTn id="28" dur="500"/>
                                        <p:tgtEl>
                                          <p:spTgt spid="2">
                                            <p:txEl>
                                              <p:pRg st="2" end="2"/>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2">
                                            <p:txEl>
                                              <p:pRg st="3" end="3"/>
                                            </p:txEl>
                                          </p:spTgt>
                                        </p:tgtEl>
                                        <p:attrNameLst>
                                          <p:attrName>style.visibility</p:attrName>
                                        </p:attrNameLst>
                                      </p:cBhvr>
                                      <p:to>
                                        <p:strVal val="visible"/>
                                      </p:to>
                                    </p:set>
                                    <p:animEffect transition="in" filter="fade">
                                      <p:cBhvr>
                                        <p:cTn id="31" dur="500"/>
                                        <p:tgtEl>
                                          <p:spTgt spid="2">
                                            <p:txEl>
                                              <p:pRg st="3" end="3"/>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2">
                                            <p:txEl>
                                              <p:pRg st="4" end="4"/>
                                            </p:txEl>
                                          </p:spTgt>
                                        </p:tgtEl>
                                        <p:attrNameLst>
                                          <p:attrName>style.visibility</p:attrName>
                                        </p:attrNameLst>
                                      </p:cBhvr>
                                      <p:to>
                                        <p:strVal val="visible"/>
                                      </p:to>
                                    </p:set>
                                    <p:animEffect transition="in" filter="fade">
                                      <p:cBhvr>
                                        <p:cTn id="34" dur="500"/>
                                        <p:tgtEl>
                                          <p:spTgt spid="2">
                                            <p:txEl>
                                              <p:pRg st="4" end="4"/>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Effect transition="in" filter="fade">
                                      <p:cBhvr>
                                        <p:cTn id="37" dur="500"/>
                                        <p:tgtEl>
                                          <p:spTgt spid="2">
                                            <p:txEl>
                                              <p:pRg st="5" end="5"/>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2">
                                            <p:txEl>
                                              <p:pRg st="6" end="6"/>
                                            </p:txEl>
                                          </p:spTgt>
                                        </p:tgtEl>
                                        <p:attrNameLst>
                                          <p:attrName>style.visibility</p:attrName>
                                        </p:attrNameLst>
                                      </p:cBhvr>
                                      <p:to>
                                        <p:strVal val="visible"/>
                                      </p:to>
                                    </p:set>
                                    <p:animEffect transition="in" filter="fade">
                                      <p:cBhvr>
                                        <p:cTn id="40"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379521" y="1460213"/>
            <a:ext cx="7908131" cy="5044458"/>
          </a:xfrm>
        </p:spPr>
        <p:txBody>
          <a:bodyPr/>
          <a:lstStyle/>
          <a:p>
            <a:pPr lvl="1"/>
            <a:r>
              <a:rPr lang="en-US" altLang="en-US" sz="2800" dirty="0"/>
              <a:t>For the Body:</a:t>
            </a:r>
          </a:p>
          <a:p>
            <a:pPr lvl="2"/>
            <a:r>
              <a:rPr lang="en-US" altLang="en-US" sz="2400" dirty="0"/>
              <a:t>Sleep, Eating, </a:t>
            </a:r>
            <a:r>
              <a:rPr lang="en-US" altLang="en-US" sz="2400" u="sng" dirty="0" smtClean="0"/>
              <a:t>Exercise</a:t>
            </a:r>
          </a:p>
          <a:p>
            <a:pPr lvl="2"/>
            <a:endParaRPr lang="en-US" altLang="en-US" sz="2200" u="sng" dirty="0" smtClean="0"/>
          </a:p>
          <a:p>
            <a:pPr lvl="2"/>
            <a:endParaRPr lang="en-US" altLang="en-US" sz="2200" u="sng" dirty="0"/>
          </a:p>
          <a:p>
            <a:pPr lvl="2"/>
            <a:endParaRPr lang="en-US" altLang="en-US" sz="2200" u="sng" dirty="0" smtClean="0"/>
          </a:p>
          <a:p>
            <a:pPr lvl="2"/>
            <a:endParaRPr lang="en-US" altLang="en-US" sz="2200" u="sng" dirty="0"/>
          </a:p>
          <a:p>
            <a:pPr lvl="2"/>
            <a:endParaRPr lang="en-US" altLang="en-US" sz="2200" u="sng" dirty="0"/>
          </a:p>
          <a:p>
            <a:pPr lvl="1"/>
            <a:r>
              <a:rPr lang="en-US" altLang="en-US" sz="2800" dirty="0"/>
              <a:t>For the Mind: </a:t>
            </a:r>
          </a:p>
          <a:p>
            <a:pPr lvl="2"/>
            <a:r>
              <a:rPr lang="en-US" altLang="en-US" sz="2400" dirty="0"/>
              <a:t>Start with ‘just noticing</a:t>
            </a:r>
            <a:r>
              <a:rPr lang="en-US" altLang="en-US" sz="2400" dirty="0" smtClean="0"/>
              <a:t>’ those negative thoughts</a:t>
            </a:r>
          </a:p>
          <a:p>
            <a:pPr lvl="2"/>
            <a:r>
              <a:rPr lang="en-US" altLang="en-US" sz="2400" dirty="0" smtClean="0"/>
              <a:t>Gently challenge the thoughts… are they fair?</a:t>
            </a:r>
            <a:endParaRPr lang="en-US" altLang="en-US" sz="2400" dirty="0"/>
          </a:p>
          <a:p>
            <a:pPr lvl="2"/>
            <a:r>
              <a:rPr lang="en-US" altLang="en-US" sz="2400" dirty="0"/>
              <a:t>Add in a practice of gratitude</a:t>
            </a:r>
          </a:p>
          <a:p>
            <a:pPr lvl="2"/>
            <a:endParaRPr lang="en-US" altLang="en-US" sz="2000" dirty="0" smtClean="0"/>
          </a:p>
          <a:p>
            <a:pPr lvl="2"/>
            <a:endParaRPr lang="en-US" altLang="en-US" sz="2000" dirty="0"/>
          </a:p>
        </p:txBody>
      </p:sp>
      <p:sp>
        <p:nvSpPr>
          <p:cNvPr id="3" name="Title 2"/>
          <p:cNvSpPr>
            <a:spLocks noGrp="1"/>
          </p:cNvSpPr>
          <p:nvPr>
            <p:ph type="title"/>
          </p:nvPr>
        </p:nvSpPr>
        <p:spPr/>
        <p:txBody>
          <a:bodyPr/>
          <a:lstStyle/>
          <a:p>
            <a:r>
              <a:rPr lang="en-US" altLang="en-US" dirty="0" smtClean="0"/>
              <a:t>Dealing with Depression</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6185" y="1324532"/>
            <a:ext cx="4591473" cy="3208249"/>
          </a:xfrm>
          <a:prstGeom prst="rect">
            <a:avLst/>
          </a:prstGeom>
        </p:spPr>
      </p:pic>
    </p:spTree>
    <p:extLst>
      <p:ext uri="{BB962C8B-B14F-4D97-AF65-F5344CB8AC3E}">
        <p14:creationId xmlns:p14="http://schemas.microsoft.com/office/powerpoint/2010/main" val="3160262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
                                            <p:txEl>
                                              <p:pRg st="7" end="7"/>
                                            </p:txEl>
                                          </p:spTgt>
                                        </p:tgtEl>
                                        <p:attrNameLst>
                                          <p:attrName>style.visibility</p:attrName>
                                        </p:attrNameLst>
                                      </p:cBhvr>
                                      <p:to>
                                        <p:strVal val="visible"/>
                                      </p:to>
                                    </p:set>
                                    <p:animEffect transition="in" filter="fade">
                                      <p:cBhvr>
                                        <p:cTn id="15" dur="500"/>
                                        <p:tgtEl>
                                          <p:spTgt spid="2">
                                            <p:txEl>
                                              <p:pRg st="7" end="7"/>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2">
                                            <p:txEl>
                                              <p:pRg st="8" end="8"/>
                                            </p:txEl>
                                          </p:spTgt>
                                        </p:tgtEl>
                                        <p:attrNameLst>
                                          <p:attrName>style.visibility</p:attrName>
                                        </p:attrNameLst>
                                      </p:cBhvr>
                                      <p:to>
                                        <p:strVal val="visible"/>
                                      </p:to>
                                    </p:set>
                                    <p:animEffect transition="in" filter="fade">
                                      <p:cBhvr>
                                        <p:cTn id="18" dur="500"/>
                                        <p:tgtEl>
                                          <p:spTgt spid="2">
                                            <p:txEl>
                                              <p:pRg st="8" end="8"/>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2">
                                            <p:txEl>
                                              <p:pRg st="9" end="9"/>
                                            </p:txEl>
                                          </p:spTgt>
                                        </p:tgtEl>
                                        <p:attrNameLst>
                                          <p:attrName>style.visibility</p:attrName>
                                        </p:attrNameLst>
                                      </p:cBhvr>
                                      <p:to>
                                        <p:strVal val="visible"/>
                                      </p:to>
                                    </p:set>
                                    <p:animEffect transition="in" filter="fade">
                                      <p:cBhvr>
                                        <p:cTn id="21" dur="500"/>
                                        <p:tgtEl>
                                          <p:spTgt spid="2">
                                            <p:txEl>
                                              <p:pRg st="9" end="9"/>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2">
                                            <p:txEl>
                                              <p:pRg st="10" end="10"/>
                                            </p:txEl>
                                          </p:spTgt>
                                        </p:tgtEl>
                                        <p:attrNameLst>
                                          <p:attrName>style.visibility</p:attrName>
                                        </p:attrNameLst>
                                      </p:cBhvr>
                                      <p:to>
                                        <p:strVal val="visible"/>
                                      </p:to>
                                    </p:set>
                                    <p:animEffect transition="in" filter="fade">
                                      <p:cBhvr>
                                        <p:cTn id="24" dur="500"/>
                                        <p:tgtEl>
                                          <p:spTgt spid="2">
                                            <p:txEl>
                                              <p:pRg st="10" end="10"/>
                                            </p:txEl>
                                          </p:spTgt>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1731804" y="1465113"/>
            <a:ext cx="6678102" cy="3576364"/>
          </a:xfrm>
        </p:spPr>
        <p:txBody>
          <a:bodyPr/>
          <a:lstStyle/>
          <a:p>
            <a:r>
              <a:rPr lang="en-CA" sz="2800" dirty="0"/>
              <a:t>What are Mental Health Problems</a:t>
            </a:r>
            <a:r>
              <a:rPr lang="en-CA" sz="2800" dirty="0" smtClean="0"/>
              <a:t>?</a:t>
            </a:r>
          </a:p>
          <a:p>
            <a:endParaRPr lang="en-CA" sz="2800" dirty="0"/>
          </a:p>
          <a:p>
            <a:r>
              <a:rPr lang="en-CA" sz="2800" dirty="0" smtClean="0"/>
              <a:t>Anxiety</a:t>
            </a:r>
          </a:p>
          <a:p>
            <a:endParaRPr lang="en-CA" sz="2800" dirty="0"/>
          </a:p>
          <a:p>
            <a:r>
              <a:rPr lang="en-CA" sz="2800" dirty="0" smtClean="0"/>
              <a:t>Depression</a:t>
            </a:r>
          </a:p>
          <a:p>
            <a:endParaRPr lang="en-CA" sz="2800" dirty="0"/>
          </a:p>
          <a:p>
            <a:r>
              <a:rPr lang="en-CA" sz="2800" dirty="0"/>
              <a:t>PTSD</a:t>
            </a:r>
          </a:p>
        </p:txBody>
      </p:sp>
      <p:sp>
        <p:nvSpPr>
          <p:cNvPr id="7" name="Title 6"/>
          <p:cNvSpPr>
            <a:spLocks noGrp="1"/>
          </p:cNvSpPr>
          <p:nvPr>
            <p:ph type="title"/>
          </p:nvPr>
        </p:nvSpPr>
        <p:spPr/>
        <p:txBody>
          <a:bodyPr/>
          <a:lstStyle/>
          <a:p>
            <a:r>
              <a:rPr lang="en-US" dirty="0"/>
              <a:t>Outline</a:t>
            </a:r>
            <a:endParaRPr lang="en-CA" dirty="0"/>
          </a:p>
        </p:txBody>
      </p:sp>
    </p:spTree>
    <p:extLst>
      <p:ext uri="{BB962C8B-B14F-4D97-AF65-F5344CB8AC3E}">
        <p14:creationId xmlns:p14="http://schemas.microsoft.com/office/powerpoint/2010/main" val="2345998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
                                            <p:txEl>
                                              <p:pRg st="2" end="2"/>
                                            </p:txEl>
                                          </p:spTgt>
                                        </p:tgtEl>
                                        <p:attrNameLst>
                                          <p:attrName>style.visibility</p:attrName>
                                        </p:attrNameLst>
                                      </p:cBhvr>
                                      <p:to>
                                        <p:strVal val="visible"/>
                                      </p:to>
                                    </p:set>
                                    <p:animEffect transition="in" filter="fade">
                                      <p:cBhvr>
                                        <p:cTn id="10" dur="500"/>
                                        <p:tgtEl>
                                          <p:spTgt spid="8">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8">
                                            <p:txEl>
                                              <p:pRg st="4" end="4"/>
                                            </p:txEl>
                                          </p:spTgt>
                                        </p:tgtEl>
                                        <p:attrNameLst>
                                          <p:attrName>style.visibility</p:attrName>
                                        </p:attrNameLst>
                                      </p:cBhvr>
                                      <p:to>
                                        <p:strVal val="visible"/>
                                      </p:to>
                                    </p:set>
                                    <p:animEffect transition="in" filter="fade">
                                      <p:cBhvr>
                                        <p:cTn id="13" dur="500"/>
                                        <p:tgtEl>
                                          <p:spTgt spid="8">
                                            <p:txEl>
                                              <p:pRg st="4" end="4"/>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8">
                                            <p:txEl>
                                              <p:pRg st="6" end="6"/>
                                            </p:txEl>
                                          </p:spTgt>
                                        </p:tgtEl>
                                        <p:attrNameLst>
                                          <p:attrName>style.visibility</p:attrName>
                                        </p:attrNameLst>
                                      </p:cBhvr>
                                      <p:to>
                                        <p:strVal val="visible"/>
                                      </p:to>
                                    </p:set>
                                    <p:animEffect transition="in" filter="fade">
                                      <p:cBhvr>
                                        <p:cTn id="16" dur="500"/>
                                        <p:tgtEl>
                                          <p:spTgt spid="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315938" y="1460213"/>
            <a:ext cx="7908131" cy="3993401"/>
          </a:xfrm>
        </p:spPr>
        <p:txBody>
          <a:bodyPr/>
          <a:lstStyle/>
          <a:p>
            <a:pPr lvl="1"/>
            <a:r>
              <a:rPr lang="en-US" altLang="en-US" sz="2800" dirty="0" smtClean="0"/>
              <a:t>For the emotions: </a:t>
            </a:r>
            <a:endParaRPr lang="en-US" altLang="en-US" sz="2800" dirty="0"/>
          </a:p>
          <a:p>
            <a:pPr lvl="2"/>
            <a:r>
              <a:rPr lang="en-US" altLang="en-US" sz="2400" dirty="0" smtClean="0"/>
              <a:t>First, notice and accept feelings without judgement</a:t>
            </a:r>
          </a:p>
          <a:p>
            <a:pPr lvl="2"/>
            <a:r>
              <a:rPr lang="en-US" altLang="en-US" sz="2400" dirty="0" smtClean="0"/>
              <a:t>Care for yourself with some simple soothing</a:t>
            </a:r>
          </a:p>
          <a:p>
            <a:pPr lvl="2"/>
            <a:endParaRPr lang="en-US" altLang="en-US" sz="2000" dirty="0" smtClean="0"/>
          </a:p>
          <a:p>
            <a:pPr lvl="1"/>
            <a:r>
              <a:rPr lang="en-US" altLang="en-US" sz="2800" dirty="0" smtClean="0"/>
              <a:t>For the situation you find yourself in:</a:t>
            </a:r>
          </a:p>
          <a:p>
            <a:pPr lvl="2"/>
            <a:r>
              <a:rPr lang="en-US" altLang="en-US" sz="2400" dirty="0" smtClean="0"/>
              <a:t>Stay active and engaged by:</a:t>
            </a:r>
          </a:p>
          <a:p>
            <a:pPr lvl="3"/>
            <a:r>
              <a:rPr lang="en-US" altLang="en-US" sz="2400" dirty="0" smtClean="0"/>
              <a:t>Accumulating positive experiences</a:t>
            </a:r>
          </a:p>
          <a:p>
            <a:pPr lvl="3"/>
            <a:r>
              <a:rPr lang="en-US" altLang="en-US" sz="2400" dirty="0" smtClean="0"/>
              <a:t>Build Mastery</a:t>
            </a:r>
          </a:p>
          <a:p>
            <a:pPr lvl="3"/>
            <a:r>
              <a:rPr lang="en-US" altLang="en-US" sz="2400" dirty="0" smtClean="0"/>
              <a:t>Cope ahead of time with planning</a:t>
            </a:r>
          </a:p>
          <a:p>
            <a:pPr lvl="2"/>
            <a:endParaRPr lang="en-US" altLang="en-US" sz="2000" dirty="0"/>
          </a:p>
        </p:txBody>
      </p:sp>
      <p:sp>
        <p:nvSpPr>
          <p:cNvPr id="3" name="Title 2"/>
          <p:cNvSpPr>
            <a:spLocks noGrp="1"/>
          </p:cNvSpPr>
          <p:nvPr>
            <p:ph type="title"/>
          </p:nvPr>
        </p:nvSpPr>
        <p:spPr/>
        <p:txBody>
          <a:bodyPr/>
          <a:lstStyle/>
          <a:p>
            <a:r>
              <a:rPr lang="en-US" altLang="en-US" dirty="0" smtClean="0"/>
              <a:t>Dealing with Depression</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47734" y="3506273"/>
            <a:ext cx="3396266" cy="2780008"/>
          </a:xfrm>
          <a:prstGeom prst="rect">
            <a:avLst/>
          </a:prstGeom>
        </p:spPr>
      </p:pic>
    </p:spTree>
    <p:extLst>
      <p:ext uri="{BB962C8B-B14F-4D97-AF65-F5344CB8AC3E}">
        <p14:creationId xmlns:p14="http://schemas.microsoft.com/office/powerpoint/2010/main" val="180970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fade">
                                      <p:cBhvr>
                                        <p:cTn id="13" dur="500"/>
                                        <p:tgtEl>
                                          <p:spTgt spid="2">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animEffect transition="in" filter="fade">
                                      <p:cBhvr>
                                        <p:cTn id="18" dur="500"/>
                                        <p:tgtEl>
                                          <p:spTgt spid="2">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animEffect transition="in" filter="fade">
                                      <p:cBhvr>
                                        <p:cTn id="21" dur="500"/>
                                        <p:tgtEl>
                                          <p:spTgt spid="2">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2">
                                            <p:txEl>
                                              <p:pRg st="6" end="6"/>
                                            </p:txEl>
                                          </p:spTgt>
                                        </p:tgtEl>
                                        <p:attrNameLst>
                                          <p:attrName>style.visibility</p:attrName>
                                        </p:attrNameLst>
                                      </p:cBhvr>
                                      <p:to>
                                        <p:strVal val="visible"/>
                                      </p:to>
                                    </p:set>
                                    <p:animEffect transition="in" filter="fade">
                                      <p:cBhvr>
                                        <p:cTn id="24" dur="500"/>
                                        <p:tgtEl>
                                          <p:spTgt spid="2">
                                            <p:txEl>
                                              <p:pRg st="6" end="6"/>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animEffect transition="in" filter="fade">
                                      <p:cBhvr>
                                        <p:cTn id="27" dur="500"/>
                                        <p:tgtEl>
                                          <p:spTgt spid="2">
                                            <p:txEl>
                                              <p:pRg st="7" end="7"/>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2">
                                            <p:txEl>
                                              <p:pRg st="8" end="8"/>
                                            </p:txEl>
                                          </p:spTgt>
                                        </p:tgtEl>
                                        <p:attrNameLst>
                                          <p:attrName>style.visibility</p:attrName>
                                        </p:attrNameLst>
                                      </p:cBhvr>
                                      <p:to>
                                        <p:strVal val="visible"/>
                                      </p:to>
                                    </p:set>
                                    <p:animEffect transition="in" filter="fade">
                                      <p:cBhvr>
                                        <p:cTn id="30" dur="500"/>
                                        <p:tgtEl>
                                          <p:spTgt spid="2">
                                            <p:txEl>
                                              <p:pRg st="8" end="8"/>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359796" y="1371219"/>
            <a:ext cx="7908131" cy="3004925"/>
          </a:xfrm>
        </p:spPr>
        <p:txBody>
          <a:bodyPr/>
          <a:lstStyle/>
          <a:p>
            <a:r>
              <a:rPr lang="en-US" sz="2800" dirty="0" smtClean="0"/>
              <a:t>Exposure to Trauma</a:t>
            </a:r>
          </a:p>
          <a:p>
            <a:r>
              <a:rPr lang="en-US" sz="2800" dirty="0" smtClean="0"/>
              <a:t>Intrusive re-experiencing</a:t>
            </a:r>
          </a:p>
          <a:p>
            <a:r>
              <a:rPr lang="en-US" sz="2800" dirty="0" smtClean="0"/>
              <a:t>Avoidance of Trauma cues</a:t>
            </a:r>
          </a:p>
          <a:p>
            <a:r>
              <a:rPr lang="en-US" sz="2800" dirty="0" smtClean="0"/>
              <a:t>Depressive symptoms</a:t>
            </a:r>
          </a:p>
          <a:p>
            <a:r>
              <a:rPr lang="en-US" sz="2800" dirty="0" smtClean="0"/>
              <a:t>Anxiety symptoms</a:t>
            </a:r>
          </a:p>
          <a:p>
            <a:endParaRPr lang="en-US" dirty="0"/>
          </a:p>
        </p:txBody>
      </p:sp>
      <p:sp>
        <p:nvSpPr>
          <p:cNvPr id="3" name="Title 2"/>
          <p:cNvSpPr>
            <a:spLocks noGrp="1"/>
          </p:cNvSpPr>
          <p:nvPr>
            <p:ph type="title"/>
          </p:nvPr>
        </p:nvSpPr>
        <p:spPr>
          <a:xfrm>
            <a:off x="379519" y="548429"/>
            <a:ext cx="7888407" cy="776103"/>
          </a:xfrm>
        </p:spPr>
        <p:txBody>
          <a:bodyPr>
            <a:normAutofit/>
          </a:bodyPr>
          <a:lstStyle/>
          <a:p>
            <a:r>
              <a:rPr lang="en-US" dirty="0" smtClean="0"/>
              <a:t>Post-Traumatic Stress Disorder</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34437" y="2873681"/>
            <a:ext cx="5544469" cy="4439993"/>
          </a:xfrm>
          <a:prstGeom prst="rect">
            <a:avLst/>
          </a:prstGeom>
        </p:spPr>
      </p:pic>
    </p:spTree>
    <p:extLst>
      <p:ext uri="{BB962C8B-B14F-4D97-AF65-F5344CB8AC3E}">
        <p14:creationId xmlns:p14="http://schemas.microsoft.com/office/powerpoint/2010/main" val="870543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fade">
                                      <p:cBhvr>
                                        <p:cTn id="17" dur="500"/>
                                        <p:tgtEl>
                                          <p:spTgt spid="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animEffect transition="in" filter="fade">
                                      <p:cBhvr>
                                        <p:cTn id="22" dur="500"/>
                                        <p:tgtEl>
                                          <p:spTgt spid="2">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3" end="3"/>
                                            </p:txEl>
                                          </p:spTgt>
                                        </p:tgtEl>
                                        <p:attrNameLst>
                                          <p:attrName>style.visibility</p:attrName>
                                        </p:attrNameLst>
                                      </p:cBhvr>
                                      <p:to>
                                        <p:strVal val="visible"/>
                                      </p:to>
                                    </p:set>
                                    <p:animEffect transition="in" filter="fade">
                                      <p:cBhvr>
                                        <p:cTn id="27" dur="500"/>
                                        <p:tgtEl>
                                          <p:spTgt spid="2">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
                                            <p:txEl>
                                              <p:pRg st="4" end="4"/>
                                            </p:txEl>
                                          </p:spTgt>
                                        </p:tgtEl>
                                        <p:attrNameLst>
                                          <p:attrName>style.visibility</p:attrName>
                                        </p:attrNameLst>
                                      </p:cBhvr>
                                      <p:to>
                                        <p:strVal val="visible"/>
                                      </p:to>
                                    </p:set>
                                    <p:animEffect transition="in" filter="fade">
                                      <p:cBhvr>
                                        <p:cTn id="3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1235869" y="1316553"/>
            <a:ext cx="7908131" cy="4681282"/>
          </a:xfrm>
        </p:spPr>
        <p:txBody>
          <a:bodyPr/>
          <a:lstStyle/>
          <a:p>
            <a:pPr marL="514350" indent="-514350">
              <a:buFont typeface="+mj-lt"/>
              <a:buAutoNum type="arabicPeriod"/>
            </a:pPr>
            <a:r>
              <a:rPr lang="en-US" dirty="0"/>
              <a:t>T    </a:t>
            </a:r>
            <a:r>
              <a:rPr lang="en-US" dirty="0" err="1"/>
              <a:t>T</a:t>
            </a:r>
            <a:r>
              <a:rPr lang="en-US" dirty="0"/>
              <a:t>    </a:t>
            </a:r>
            <a:r>
              <a:rPr lang="en-US" dirty="0" err="1"/>
              <a:t>T</a:t>
            </a:r>
            <a:endParaRPr lang="en-US" dirty="0"/>
          </a:p>
          <a:p>
            <a:pPr marL="514350" indent="-514350">
              <a:buFont typeface="+mj-lt"/>
              <a:buAutoNum type="arabicPeriod"/>
            </a:pPr>
            <a:endParaRPr lang="en-US" dirty="0"/>
          </a:p>
          <a:p>
            <a:pPr marL="514350" indent="-514350">
              <a:buFont typeface="+mj-lt"/>
              <a:buAutoNum type="arabicPeriod"/>
            </a:pPr>
            <a:r>
              <a:rPr lang="en-US" dirty="0" err="1"/>
              <a:t>ttttttttttttttttttttttttttttttttt</a:t>
            </a:r>
            <a:r>
              <a:rPr lang="en-US" dirty="0"/>
              <a:t>…</a:t>
            </a:r>
          </a:p>
          <a:p>
            <a:pPr marL="514350" indent="-514350">
              <a:buFont typeface="+mj-lt"/>
              <a:buAutoNum type="arabicPeriod"/>
            </a:pPr>
            <a:endParaRPr lang="en-US" dirty="0"/>
          </a:p>
          <a:p>
            <a:pPr marL="514350" indent="-514350">
              <a:buFont typeface="+mj-lt"/>
              <a:buAutoNum type="arabicPeriod"/>
            </a:pPr>
            <a:r>
              <a:rPr lang="en-US" dirty="0" err="1"/>
              <a:t>ttttttttttttt</a:t>
            </a:r>
            <a:r>
              <a:rPr lang="en-US" dirty="0"/>
              <a:t>  T  </a:t>
            </a:r>
            <a:r>
              <a:rPr lang="en-US" dirty="0" err="1"/>
              <a:t>tttttttttttttttt</a:t>
            </a:r>
            <a:r>
              <a:rPr lang="en-US" dirty="0"/>
              <a:t>…</a:t>
            </a:r>
          </a:p>
          <a:p>
            <a:pPr marL="514350" indent="-514350">
              <a:buFont typeface="+mj-lt"/>
              <a:buAutoNum type="arabicPeriod"/>
            </a:pPr>
            <a:endParaRPr lang="en-US" dirty="0"/>
          </a:p>
          <a:p>
            <a:pPr marL="514350" indent="-514350">
              <a:buFont typeface="+mj-lt"/>
              <a:buAutoNum type="arabicPeriod"/>
            </a:pPr>
            <a:r>
              <a:rPr lang="en-US" dirty="0" err="1"/>
              <a:t>tttt</a:t>
            </a:r>
            <a:r>
              <a:rPr lang="en-US" dirty="0"/>
              <a:t> T </a:t>
            </a:r>
            <a:r>
              <a:rPr lang="en-US" dirty="0" err="1"/>
              <a:t>tttt</a:t>
            </a:r>
            <a:r>
              <a:rPr lang="en-US" dirty="0"/>
              <a:t> T </a:t>
            </a:r>
            <a:r>
              <a:rPr lang="en-US" dirty="0" err="1"/>
              <a:t>T</a:t>
            </a:r>
            <a:r>
              <a:rPr lang="en-US" dirty="0"/>
              <a:t> </a:t>
            </a:r>
            <a:r>
              <a:rPr lang="en-US" dirty="0" err="1"/>
              <a:t>tttttt</a:t>
            </a:r>
            <a:r>
              <a:rPr lang="en-US" dirty="0"/>
              <a:t> T </a:t>
            </a:r>
            <a:r>
              <a:rPr lang="en-US" dirty="0" err="1"/>
              <a:t>tttt</a:t>
            </a:r>
            <a:r>
              <a:rPr lang="en-US" dirty="0"/>
              <a:t> T </a:t>
            </a:r>
            <a:r>
              <a:rPr lang="en-US" dirty="0" err="1"/>
              <a:t>T</a:t>
            </a:r>
            <a:r>
              <a:rPr lang="en-US" dirty="0"/>
              <a:t> </a:t>
            </a:r>
            <a:r>
              <a:rPr lang="en-US" dirty="0" err="1"/>
              <a:t>T</a:t>
            </a:r>
            <a:r>
              <a:rPr lang="en-US" dirty="0"/>
              <a:t> </a:t>
            </a:r>
            <a:r>
              <a:rPr lang="en-US" dirty="0" err="1"/>
              <a:t>tttttttt</a:t>
            </a:r>
            <a:r>
              <a:rPr lang="en-US" dirty="0"/>
              <a:t>…</a:t>
            </a:r>
          </a:p>
          <a:p>
            <a:pPr marL="514350" indent="-514350">
              <a:buFont typeface="+mj-lt"/>
              <a:buAutoNum type="arabicPeriod"/>
            </a:pPr>
            <a:endParaRPr lang="en-US" dirty="0"/>
          </a:p>
          <a:p>
            <a:pPr marL="514350" indent="-514350">
              <a:buFont typeface="+mj-lt"/>
              <a:buAutoNum type="arabicPeriod"/>
            </a:pPr>
            <a:r>
              <a:rPr lang="en-US" dirty="0"/>
              <a:t>[ T ] - </a:t>
            </a:r>
            <a:r>
              <a:rPr lang="en-US" sz="3200" dirty="0" err="1">
                <a:latin typeface="Monotype Corsiva" panose="03010101010201010101" pitchFamily="66" charset="0"/>
              </a:rPr>
              <a:t>Shhhhhhhhhhhhh</a:t>
            </a:r>
            <a:r>
              <a:rPr lang="en-US" sz="3200" dirty="0">
                <a:latin typeface="Monotype Corsiva" panose="03010101010201010101" pitchFamily="66" charset="0"/>
              </a:rPr>
              <a:t>!</a:t>
            </a:r>
          </a:p>
          <a:p>
            <a:endParaRPr lang="en-US" dirty="0"/>
          </a:p>
        </p:txBody>
      </p:sp>
      <p:sp>
        <p:nvSpPr>
          <p:cNvPr id="3" name="Title 2"/>
          <p:cNvSpPr>
            <a:spLocks noGrp="1"/>
          </p:cNvSpPr>
          <p:nvPr>
            <p:ph type="title"/>
          </p:nvPr>
        </p:nvSpPr>
        <p:spPr/>
        <p:txBody>
          <a:bodyPr/>
          <a:lstStyle/>
          <a:p>
            <a:r>
              <a:rPr lang="en-US" dirty="0"/>
              <a:t>Complex Trauma</a:t>
            </a:r>
          </a:p>
        </p:txBody>
      </p:sp>
    </p:spTree>
    <p:extLst>
      <p:ext uri="{BB962C8B-B14F-4D97-AF65-F5344CB8AC3E}">
        <p14:creationId xmlns:p14="http://schemas.microsoft.com/office/powerpoint/2010/main" val="2552101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fade">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fade">
                                      <p:cBhvr>
                                        <p:cTn id="22" dur="500"/>
                                        <p:tgtEl>
                                          <p:spTgt spid="2">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animEffect transition="in" filter="fade">
                                      <p:cBhvr>
                                        <p:cTn id="27"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379521" y="1460213"/>
            <a:ext cx="7908131" cy="2923364"/>
          </a:xfrm>
        </p:spPr>
        <p:txBody>
          <a:bodyPr/>
          <a:lstStyle/>
          <a:p>
            <a:r>
              <a:rPr lang="en-US" sz="2800" dirty="0"/>
              <a:t>How to soothe, </a:t>
            </a:r>
            <a:r>
              <a:rPr lang="en-US" sz="2800" dirty="0" smtClean="0"/>
              <a:t>when soothing is disrupted?</a:t>
            </a:r>
            <a:endParaRPr lang="en-US" sz="2800" dirty="0"/>
          </a:p>
          <a:p>
            <a:pPr lvl="1"/>
            <a:r>
              <a:rPr lang="en-US" sz="2400" dirty="0"/>
              <a:t>Provoke crises</a:t>
            </a:r>
          </a:p>
          <a:p>
            <a:pPr lvl="1"/>
            <a:r>
              <a:rPr lang="en-US" sz="2400" dirty="0"/>
              <a:t>Use Food, Sex, Drugs</a:t>
            </a:r>
          </a:p>
          <a:p>
            <a:pPr lvl="1"/>
            <a:r>
              <a:rPr lang="en-US" sz="2400" dirty="0"/>
              <a:t>Gambling, Screens</a:t>
            </a:r>
          </a:p>
          <a:p>
            <a:pPr lvl="1"/>
            <a:r>
              <a:rPr lang="en-US" sz="2400" dirty="0"/>
              <a:t>Self-Harm</a:t>
            </a:r>
          </a:p>
          <a:p>
            <a:pPr lvl="1"/>
            <a:r>
              <a:rPr lang="en-US" sz="2400" dirty="0"/>
              <a:t>Dissociate</a:t>
            </a:r>
          </a:p>
          <a:p>
            <a:endParaRPr lang="en-US" dirty="0"/>
          </a:p>
        </p:txBody>
      </p:sp>
      <p:sp>
        <p:nvSpPr>
          <p:cNvPr id="3" name="Title 2"/>
          <p:cNvSpPr>
            <a:spLocks noGrp="1"/>
          </p:cNvSpPr>
          <p:nvPr>
            <p:ph type="title"/>
          </p:nvPr>
        </p:nvSpPr>
        <p:spPr/>
        <p:txBody>
          <a:bodyPr/>
          <a:lstStyle/>
          <a:p>
            <a:r>
              <a:rPr lang="en-US" dirty="0"/>
              <a:t>A problem to solve:</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08710" y="3175447"/>
            <a:ext cx="6171482" cy="2980654"/>
          </a:xfrm>
          <a:prstGeom prst="rect">
            <a:avLst/>
          </a:prstGeom>
        </p:spPr>
      </p:pic>
    </p:spTree>
    <p:extLst>
      <p:ext uri="{BB962C8B-B14F-4D97-AF65-F5344CB8AC3E}">
        <p14:creationId xmlns:p14="http://schemas.microsoft.com/office/powerpoint/2010/main" val="1432649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fade">
                                      <p:cBhvr>
                                        <p:cTn id="16" dur="500"/>
                                        <p:tgtEl>
                                          <p:spTgt spid="2">
                                            <p:txEl>
                                              <p:pRg st="1" end="1"/>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Effect transition="in" filter="fade">
                                      <p:cBhvr>
                                        <p:cTn id="19" dur="500"/>
                                        <p:tgtEl>
                                          <p:spTgt spid="2">
                                            <p:txEl>
                                              <p:pRg st="2" end="2"/>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Effect transition="in" filter="fade">
                                      <p:cBhvr>
                                        <p:cTn id="25" dur="500"/>
                                        <p:tgtEl>
                                          <p:spTgt spid="2">
                                            <p:txEl>
                                              <p:pRg st="4" end="4"/>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2">
                                            <p:txEl>
                                              <p:pRg st="5" end="5"/>
                                            </p:txEl>
                                          </p:spTgt>
                                        </p:tgtEl>
                                        <p:attrNameLst>
                                          <p:attrName>style.visibility</p:attrName>
                                        </p:attrNameLst>
                                      </p:cBhvr>
                                      <p:to>
                                        <p:strVal val="visible"/>
                                      </p:to>
                                    </p:set>
                                    <p:animEffect transition="in" filter="fade">
                                      <p:cBhvr>
                                        <p:cTn id="28"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Anxiety and Depression Skills</a:t>
            </a:r>
            <a:endParaRPr lang="en-US" dirty="0"/>
          </a:p>
        </p:txBody>
      </p:sp>
      <p:sp>
        <p:nvSpPr>
          <p:cNvPr id="3" name="Text Placeholder 2"/>
          <p:cNvSpPr>
            <a:spLocks noGrp="1"/>
          </p:cNvSpPr>
          <p:nvPr>
            <p:ph type="body" sz="quarter" idx="12"/>
          </p:nvPr>
        </p:nvSpPr>
        <p:spPr>
          <a:xfrm>
            <a:off x="4327072" y="1486806"/>
            <a:ext cx="4649503" cy="5248845"/>
          </a:xfrm>
        </p:spPr>
        <p:txBody>
          <a:bodyPr>
            <a:normAutofit fontScale="92500" lnSpcReduction="20000"/>
          </a:bodyPr>
          <a:lstStyle/>
          <a:p>
            <a:pPr lvl="1"/>
            <a:r>
              <a:rPr lang="en-US" altLang="en-US" sz="2800" dirty="0"/>
              <a:t>For the Body:</a:t>
            </a:r>
          </a:p>
          <a:p>
            <a:pPr lvl="2"/>
            <a:r>
              <a:rPr lang="en-US" altLang="en-US" sz="2400" dirty="0"/>
              <a:t>Sleep, Eating, </a:t>
            </a:r>
            <a:r>
              <a:rPr lang="en-US" altLang="en-US" sz="2400" u="sng" dirty="0" smtClean="0"/>
              <a:t>Exercise</a:t>
            </a:r>
          </a:p>
          <a:p>
            <a:pPr lvl="2"/>
            <a:endParaRPr lang="en-US" altLang="en-US" sz="2200" u="sng" dirty="0"/>
          </a:p>
          <a:p>
            <a:pPr lvl="1"/>
            <a:r>
              <a:rPr lang="en-US" altLang="en-US" sz="2800" dirty="0"/>
              <a:t>For the Mind: </a:t>
            </a:r>
          </a:p>
          <a:p>
            <a:pPr lvl="2"/>
            <a:r>
              <a:rPr lang="en-US" altLang="en-US" sz="2400" dirty="0" smtClean="0"/>
              <a:t>‘Just </a:t>
            </a:r>
            <a:r>
              <a:rPr lang="en-US" altLang="en-US" sz="2400" dirty="0"/>
              <a:t>noticing’ </a:t>
            </a:r>
          </a:p>
          <a:p>
            <a:pPr lvl="2"/>
            <a:r>
              <a:rPr lang="en-US" altLang="en-US" sz="2400" dirty="0"/>
              <a:t>Gently challenge </a:t>
            </a:r>
            <a:endParaRPr lang="en-US" altLang="en-US" sz="2400" dirty="0" smtClean="0"/>
          </a:p>
          <a:p>
            <a:pPr lvl="2"/>
            <a:r>
              <a:rPr lang="en-US" altLang="en-US" sz="2400" dirty="0" smtClean="0"/>
              <a:t>Gratitude</a:t>
            </a:r>
          </a:p>
          <a:p>
            <a:pPr lvl="2"/>
            <a:endParaRPr lang="en-US" altLang="en-US" sz="2400" dirty="0" smtClean="0"/>
          </a:p>
          <a:p>
            <a:pPr lvl="1"/>
            <a:r>
              <a:rPr lang="en-US" altLang="en-US" sz="2800" dirty="0"/>
              <a:t>For the emotions: </a:t>
            </a:r>
          </a:p>
          <a:p>
            <a:pPr lvl="2"/>
            <a:r>
              <a:rPr lang="en-US" altLang="en-US" sz="2400" dirty="0" smtClean="0"/>
              <a:t>No judgement</a:t>
            </a:r>
            <a:endParaRPr lang="en-US" altLang="en-US" sz="2400" dirty="0"/>
          </a:p>
          <a:p>
            <a:pPr lvl="2"/>
            <a:r>
              <a:rPr lang="en-US" altLang="en-US" sz="2400" dirty="0" smtClean="0"/>
              <a:t>Soothing</a:t>
            </a:r>
            <a:endParaRPr lang="en-US" altLang="en-US" sz="2400" dirty="0"/>
          </a:p>
          <a:p>
            <a:pPr lvl="2"/>
            <a:endParaRPr lang="en-US" altLang="en-US" sz="2000" dirty="0"/>
          </a:p>
          <a:p>
            <a:pPr lvl="1"/>
            <a:r>
              <a:rPr lang="en-US" altLang="en-US" sz="2800" dirty="0"/>
              <a:t>For the </a:t>
            </a:r>
            <a:r>
              <a:rPr lang="en-US" altLang="en-US" sz="2800" dirty="0" smtClean="0"/>
              <a:t>situation:</a:t>
            </a:r>
          </a:p>
          <a:p>
            <a:pPr lvl="2"/>
            <a:r>
              <a:rPr lang="en-US" altLang="en-US" sz="2400" dirty="0" smtClean="0"/>
              <a:t>Accumulating </a:t>
            </a:r>
            <a:r>
              <a:rPr lang="en-US" altLang="en-US" sz="2400" dirty="0"/>
              <a:t>positive experiences</a:t>
            </a:r>
          </a:p>
          <a:p>
            <a:pPr lvl="2"/>
            <a:r>
              <a:rPr lang="en-US" altLang="en-US" sz="2400" dirty="0"/>
              <a:t>Build </a:t>
            </a:r>
            <a:r>
              <a:rPr lang="en-US" altLang="en-US" sz="2400" dirty="0" smtClean="0"/>
              <a:t>mastery</a:t>
            </a:r>
            <a:endParaRPr lang="en-US" altLang="en-US" sz="2400" dirty="0"/>
          </a:p>
          <a:p>
            <a:pPr lvl="2"/>
            <a:r>
              <a:rPr lang="en-US" altLang="en-US" sz="2400" dirty="0"/>
              <a:t>Cope ahead of </a:t>
            </a:r>
            <a:r>
              <a:rPr lang="en-US" altLang="en-US" sz="2400" dirty="0" smtClean="0"/>
              <a:t>time</a:t>
            </a:r>
            <a:endParaRPr lang="en-US" altLang="en-US" sz="2400" dirty="0"/>
          </a:p>
          <a:p>
            <a:endParaRPr lang="en-US" dirty="0"/>
          </a:p>
        </p:txBody>
      </p:sp>
      <p:sp>
        <p:nvSpPr>
          <p:cNvPr id="4" name="Text Placeholder 3"/>
          <p:cNvSpPr>
            <a:spLocks noGrp="1"/>
          </p:cNvSpPr>
          <p:nvPr>
            <p:ph type="body" sz="quarter" idx="13"/>
          </p:nvPr>
        </p:nvSpPr>
        <p:spPr>
          <a:xfrm>
            <a:off x="109063" y="1492542"/>
            <a:ext cx="3896267" cy="4424597"/>
          </a:xfrm>
        </p:spPr>
        <p:txBody>
          <a:bodyPr>
            <a:normAutofit/>
          </a:bodyPr>
          <a:lstStyle/>
          <a:p>
            <a:pPr lvl="1"/>
            <a:r>
              <a:rPr lang="en-US" altLang="en-US" sz="2800" dirty="0"/>
              <a:t>For the Body:</a:t>
            </a:r>
          </a:p>
          <a:p>
            <a:pPr lvl="2"/>
            <a:r>
              <a:rPr lang="en-US" altLang="en-US" sz="2200" dirty="0"/>
              <a:t>Sleep, Eating, </a:t>
            </a:r>
            <a:r>
              <a:rPr lang="en-US" altLang="en-US" sz="2200" u="sng" dirty="0"/>
              <a:t>Exercise</a:t>
            </a:r>
          </a:p>
          <a:p>
            <a:pPr lvl="2"/>
            <a:r>
              <a:rPr lang="en-US" altLang="en-US" sz="2200" dirty="0" smtClean="0"/>
              <a:t>Soothing</a:t>
            </a:r>
            <a:endParaRPr lang="en-US" altLang="en-US" sz="2200" dirty="0"/>
          </a:p>
          <a:p>
            <a:pPr lvl="2"/>
            <a:endParaRPr lang="en-US" altLang="en-US" sz="2200" dirty="0"/>
          </a:p>
          <a:p>
            <a:pPr lvl="1"/>
            <a:r>
              <a:rPr lang="en-US" altLang="en-US" sz="2800" dirty="0"/>
              <a:t>For the Mind: </a:t>
            </a:r>
          </a:p>
          <a:p>
            <a:pPr lvl="2"/>
            <a:r>
              <a:rPr lang="en-US" altLang="en-US" sz="2200" dirty="0" smtClean="0"/>
              <a:t>‘Just notice’</a:t>
            </a:r>
            <a:endParaRPr lang="en-US" altLang="en-US" sz="2200" dirty="0"/>
          </a:p>
          <a:p>
            <a:pPr lvl="2"/>
            <a:r>
              <a:rPr lang="en-US" altLang="en-US" sz="2200" dirty="0" smtClean="0"/>
              <a:t>Mindfulness</a:t>
            </a:r>
          </a:p>
          <a:p>
            <a:pPr lvl="2"/>
            <a:endParaRPr lang="en-US" altLang="en-US" sz="2000" dirty="0"/>
          </a:p>
          <a:p>
            <a:pPr lvl="1"/>
            <a:r>
              <a:rPr lang="en-US" altLang="en-US" sz="2800" dirty="0"/>
              <a:t>For </a:t>
            </a:r>
            <a:r>
              <a:rPr lang="en-US" altLang="en-US" sz="2800" dirty="0" smtClean="0"/>
              <a:t>Avoidance: </a:t>
            </a:r>
            <a:endParaRPr lang="en-US" altLang="en-US" sz="2800" dirty="0"/>
          </a:p>
          <a:p>
            <a:pPr lvl="2"/>
            <a:r>
              <a:rPr lang="en-US" altLang="en-US" sz="2200" dirty="0" smtClean="0"/>
              <a:t>“</a:t>
            </a:r>
            <a:r>
              <a:rPr lang="en-US" altLang="en-US" sz="2200" dirty="0"/>
              <a:t>Lean in</a:t>
            </a:r>
            <a:r>
              <a:rPr lang="en-US" altLang="en-US" sz="2200" dirty="0" smtClean="0"/>
              <a:t>”</a:t>
            </a:r>
            <a:endParaRPr lang="en-US" altLang="en-US" sz="2200" dirty="0"/>
          </a:p>
          <a:p>
            <a:endParaRPr lang="en-US" dirty="0"/>
          </a:p>
        </p:txBody>
      </p:sp>
    </p:spTree>
    <p:extLst>
      <p:ext uri="{BB962C8B-B14F-4D97-AF65-F5344CB8AC3E}">
        <p14:creationId xmlns:p14="http://schemas.microsoft.com/office/powerpoint/2010/main" val="512780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fade">
                                      <p:cBhvr>
                                        <p:cTn id="13" dur="500"/>
                                        <p:tgtEl>
                                          <p:spTgt spid="4">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4">
                                            <p:txEl>
                                              <p:pRg st="4" end="4"/>
                                            </p:txEl>
                                          </p:spTgt>
                                        </p:tgtEl>
                                        <p:attrNameLst>
                                          <p:attrName>style.visibility</p:attrName>
                                        </p:attrNameLst>
                                      </p:cBhvr>
                                      <p:to>
                                        <p:strVal val="visible"/>
                                      </p:to>
                                    </p:set>
                                    <p:animEffect transition="in" filter="fade">
                                      <p:cBhvr>
                                        <p:cTn id="16" dur="500"/>
                                        <p:tgtEl>
                                          <p:spTgt spid="4">
                                            <p:txEl>
                                              <p:pRg st="4" end="4"/>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animEffect transition="in" filter="fade">
                                      <p:cBhvr>
                                        <p:cTn id="19" dur="500"/>
                                        <p:tgtEl>
                                          <p:spTgt spid="4">
                                            <p:txEl>
                                              <p:pRg st="5" end="5"/>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4">
                                            <p:txEl>
                                              <p:pRg st="6" end="6"/>
                                            </p:txEl>
                                          </p:spTgt>
                                        </p:tgtEl>
                                        <p:attrNameLst>
                                          <p:attrName>style.visibility</p:attrName>
                                        </p:attrNameLst>
                                      </p:cBhvr>
                                      <p:to>
                                        <p:strVal val="visible"/>
                                      </p:to>
                                    </p:set>
                                    <p:animEffect transition="in" filter="fade">
                                      <p:cBhvr>
                                        <p:cTn id="22" dur="500"/>
                                        <p:tgtEl>
                                          <p:spTgt spid="4">
                                            <p:txEl>
                                              <p:pRg st="6" end="6"/>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4">
                                            <p:txEl>
                                              <p:pRg st="8" end="8"/>
                                            </p:txEl>
                                          </p:spTgt>
                                        </p:tgtEl>
                                        <p:attrNameLst>
                                          <p:attrName>style.visibility</p:attrName>
                                        </p:attrNameLst>
                                      </p:cBhvr>
                                      <p:to>
                                        <p:strVal val="visible"/>
                                      </p:to>
                                    </p:set>
                                    <p:animEffect transition="in" filter="fade">
                                      <p:cBhvr>
                                        <p:cTn id="25" dur="500"/>
                                        <p:tgtEl>
                                          <p:spTgt spid="4">
                                            <p:txEl>
                                              <p:pRg st="8" end="8"/>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4">
                                            <p:txEl>
                                              <p:pRg st="9" end="9"/>
                                            </p:txEl>
                                          </p:spTgt>
                                        </p:tgtEl>
                                        <p:attrNameLst>
                                          <p:attrName>style.visibility</p:attrName>
                                        </p:attrNameLst>
                                      </p:cBhvr>
                                      <p:to>
                                        <p:strVal val="visible"/>
                                      </p:to>
                                    </p:set>
                                    <p:animEffect transition="in" filter="fade">
                                      <p:cBhvr>
                                        <p:cTn id="28" dur="500"/>
                                        <p:tgtEl>
                                          <p:spTgt spid="4">
                                            <p:txEl>
                                              <p:pRg st="9" end="9"/>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
                                            <p:txEl>
                                              <p:pRg st="0" end="0"/>
                                            </p:txEl>
                                          </p:spTgt>
                                        </p:tgtEl>
                                        <p:attrNameLst>
                                          <p:attrName>style.visibility</p:attrName>
                                        </p:attrNameLst>
                                      </p:cBhvr>
                                      <p:to>
                                        <p:strVal val="visible"/>
                                      </p:to>
                                    </p:set>
                                    <p:animEffect transition="in" filter="fade">
                                      <p:cBhvr>
                                        <p:cTn id="33" dur="500"/>
                                        <p:tgtEl>
                                          <p:spTgt spid="3">
                                            <p:txEl>
                                              <p:pRg st="0" end="0"/>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3">
                                            <p:txEl>
                                              <p:pRg st="1" end="1"/>
                                            </p:txEl>
                                          </p:spTgt>
                                        </p:tgtEl>
                                        <p:attrNameLst>
                                          <p:attrName>style.visibility</p:attrName>
                                        </p:attrNameLst>
                                      </p:cBhvr>
                                      <p:to>
                                        <p:strVal val="visible"/>
                                      </p:to>
                                    </p:set>
                                    <p:animEffect transition="in" filter="fade">
                                      <p:cBhvr>
                                        <p:cTn id="36" dur="500"/>
                                        <p:tgtEl>
                                          <p:spTgt spid="3">
                                            <p:txEl>
                                              <p:pRg st="1" end="1"/>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3">
                                            <p:txEl>
                                              <p:pRg st="3" end="3"/>
                                            </p:txEl>
                                          </p:spTgt>
                                        </p:tgtEl>
                                        <p:attrNameLst>
                                          <p:attrName>style.visibility</p:attrName>
                                        </p:attrNameLst>
                                      </p:cBhvr>
                                      <p:to>
                                        <p:strVal val="visible"/>
                                      </p:to>
                                    </p:set>
                                    <p:animEffect transition="in" filter="fade">
                                      <p:cBhvr>
                                        <p:cTn id="39" dur="500"/>
                                        <p:tgtEl>
                                          <p:spTgt spid="3">
                                            <p:txEl>
                                              <p:pRg st="3" end="3"/>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Effect transition="in" filter="fade">
                                      <p:cBhvr>
                                        <p:cTn id="42" dur="500"/>
                                        <p:tgtEl>
                                          <p:spTgt spid="3">
                                            <p:txEl>
                                              <p:pRg st="4" end="4"/>
                                            </p:txEl>
                                          </p:spTgt>
                                        </p:tgtEl>
                                      </p:cBhvr>
                                    </p:animEffect>
                                  </p:childTnLst>
                                </p:cTn>
                              </p:par>
                              <p:par>
                                <p:cTn id="43" presetID="10" presetClass="entr" presetSubtype="0" fill="hold" nodeType="withEffect">
                                  <p:stCondLst>
                                    <p:cond delay="0"/>
                                  </p:stCondLst>
                                  <p:childTnLst>
                                    <p:set>
                                      <p:cBhvr>
                                        <p:cTn id="44" dur="1" fill="hold">
                                          <p:stCondLst>
                                            <p:cond delay="0"/>
                                          </p:stCondLst>
                                        </p:cTn>
                                        <p:tgtEl>
                                          <p:spTgt spid="3">
                                            <p:txEl>
                                              <p:pRg st="5" end="5"/>
                                            </p:txEl>
                                          </p:spTgt>
                                        </p:tgtEl>
                                        <p:attrNameLst>
                                          <p:attrName>style.visibility</p:attrName>
                                        </p:attrNameLst>
                                      </p:cBhvr>
                                      <p:to>
                                        <p:strVal val="visible"/>
                                      </p:to>
                                    </p:set>
                                    <p:animEffect transition="in" filter="fade">
                                      <p:cBhvr>
                                        <p:cTn id="45" dur="500"/>
                                        <p:tgtEl>
                                          <p:spTgt spid="3">
                                            <p:txEl>
                                              <p:pRg st="5" end="5"/>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3">
                                            <p:txEl>
                                              <p:pRg st="6" end="6"/>
                                            </p:txEl>
                                          </p:spTgt>
                                        </p:tgtEl>
                                        <p:attrNameLst>
                                          <p:attrName>style.visibility</p:attrName>
                                        </p:attrNameLst>
                                      </p:cBhvr>
                                      <p:to>
                                        <p:strVal val="visible"/>
                                      </p:to>
                                    </p:set>
                                    <p:animEffect transition="in" filter="fade">
                                      <p:cBhvr>
                                        <p:cTn id="48" dur="500"/>
                                        <p:tgtEl>
                                          <p:spTgt spid="3">
                                            <p:txEl>
                                              <p:pRg st="6" end="6"/>
                                            </p:txEl>
                                          </p:spTgt>
                                        </p:tgtEl>
                                      </p:cBhvr>
                                    </p:animEffect>
                                  </p:childTnLst>
                                </p:cTn>
                              </p:par>
                              <p:par>
                                <p:cTn id="49" presetID="10" presetClass="entr" presetSubtype="0" fill="hold" nodeType="withEffect">
                                  <p:stCondLst>
                                    <p:cond delay="0"/>
                                  </p:stCondLst>
                                  <p:childTnLst>
                                    <p:set>
                                      <p:cBhvr>
                                        <p:cTn id="50" dur="1" fill="hold">
                                          <p:stCondLst>
                                            <p:cond delay="0"/>
                                          </p:stCondLst>
                                        </p:cTn>
                                        <p:tgtEl>
                                          <p:spTgt spid="3">
                                            <p:txEl>
                                              <p:pRg st="8" end="8"/>
                                            </p:txEl>
                                          </p:spTgt>
                                        </p:tgtEl>
                                        <p:attrNameLst>
                                          <p:attrName>style.visibility</p:attrName>
                                        </p:attrNameLst>
                                      </p:cBhvr>
                                      <p:to>
                                        <p:strVal val="visible"/>
                                      </p:to>
                                    </p:set>
                                    <p:animEffect transition="in" filter="fade">
                                      <p:cBhvr>
                                        <p:cTn id="51" dur="500"/>
                                        <p:tgtEl>
                                          <p:spTgt spid="3">
                                            <p:txEl>
                                              <p:pRg st="8" end="8"/>
                                            </p:txEl>
                                          </p:spTgt>
                                        </p:tgtEl>
                                      </p:cBhvr>
                                    </p:animEffect>
                                  </p:childTnLst>
                                </p:cTn>
                              </p:par>
                              <p:par>
                                <p:cTn id="52" presetID="10" presetClass="entr" presetSubtype="0" fill="hold" nodeType="withEffect">
                                  <p:stCondLst>
                                    <p:cond delay="0"/>
                                  </p:stCondLst>
                                  <p:childTnLst>
                                    <p:set>
                                      <p:cBhvr>
                                        <p:cTn id="53" dur="1" fill="hold">
                                          <p:stCondLst>
                                            <p:cond delay="0"/>
                                          </p:stCondLst>
                                        </p:cTn>
                                        <p:tgtEl>
                                          <p:spTgt spid="3">
                                            <p:txEl>
                                              <p:pRg st="9" end="9"/>
                                            </p:txEl>
                                          </p:spTgt>
                                        </p:tgtEl>
                                        <p:attrNameLst>
                                          <p:attrName>style.visibility</p:attrName>
                                        </p:attrNameLst>
                                      </p:cBhvr>
                                      <p:to>
                                        <p:strVal val="visible"/>
                                      </p:to>
                                    </p:set>
                                    <p:animEffect transition="in" filter="fade">
                                      <p:cBhvr>
                                        <p:cTn id="54" dur="500"/>
                                        <p:tgtEl>
                                          <p:spTgt spid="3">
                                            <p:txEl>
                                              <p:pRg st="9" end="9"/>
                                            </p:txEl>
                                          </p:spTgt>
                                        </p:tgtEl>
                                      </p:cBhvr>
                                    </p:animEffect>
                                  </p:childTnLst>
                                </p:cTn>
                              </p:par>
                              <p:par>
                                <p:cTn id="55" presetID="10" presetClass="entr" presetSubtype="0" fill="hold" nodeType="with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fade">
                                      <p:cBhvr>
                                        <p:cTn id="57" dur="500"/>
                                        <p:tgtEl>
                                          <p:spTgt spid="3">
                                            <p:txEl>
                                              <p:pRg st="10" end="10"/>
                                            </p:txEl>
                                          </p:spTgt>
                                        </p:tgtEl>
                                      </p:cBhvr>
                                    </p:animEffect>
                                  </p:childTnLst>
                                </p:cTn>
                              </p:par>
                              <p:par>
                                <p:cTn id="58" presetID="10" presetClass="entr" presetSubtype="0" fill="hold" nodeType="withEffect">
                                  <p:stCondLst>
                                    <p:cond delay="0"/>
                                  </p:stCondLst>
                                  <p:childTnLst>
                                    <p:set>
                                      <p:cBhvr>
                                        <p:cTn id="59" dur="1" fill="hold">
                                          <p:stCondLst>
                                            <p:cond delay="0"/>
                                          </p:stCondLst>
                                        </p:cTn>
                                        <p:tgtEl>
                                          <p:spTgt spid="3">
                                            <p:txEl>
                                              <p:pRg st="12" end="12"/>
                                            </p:txEl>
                                          </p:spTgt>
                                        </p:tgtEl>
                                        <p:attrNameLst>
                                          <p:attrName>style.visibility</p:attrName>
                                        </p:attrNameLst>
                                      </p:cBhvr>
                                      <p:to>
                                        <p:strVal val="visible"/>
                                      </p:to>
                                    </p:set>
                                    <p:animEffect transition="in" filter="fade">
                                      <p:cBhvr>
                                        <p:cTn id="60" dur="500"/>
                                        <p:tgtEl>
                                          <p:spTgt spid="3">
                                            <p:txEl>
                                              <p:pRg st="12" end="12"/>
                                            </p:txEl>
                                          </p:spTgt>
                                        </p:tgtEl>
                                      </p:cBhvr>
                                    </p:animEffect>
                                  </p:childTnLst>
                                </p:cTn>
                              </p:par>
                              <p:par>
                                <p:cTn id="61" presetID="10" presetClass="entr" presetSubtype="0" fill="hold" nodeType="withEffect">
                                  <p:stCondLst>
                                    <p:cond delay="0"/>
                                  </p:stCondLst>
                                  <p:childTnLst>
                                    <p:set>
                                      <p:cBhvr>
                                        <p:cTn id="62" dur="1" fill="hold">
                                          <p:stCondLst>
                                            <p:cond delay="0"/>
                                          </p:stCondLst>
                                        </p:cTn>
                                        <p:tgtEl>
                                          <p:spTgt spid="3">
                                            <p:txEl>
                                              <p:pRg st="13" end="13"/>
                                            </p:txEl>
                                          </p:spTgt>
                                        </p:tgtEl>
                                        <p:attrNameLst>
                                          <p:attrName>style.visibility</p:attrName>
                                        </p:attrNameLst>
                                      </p:cBhvr>
                                      <p:to>
                                        <p:strVal val="visible"/>
                                      </p:to>
                                    </p:set>
                                    <p:animEffect transition="in" filter="fade">
                                      <p:cBhvr>
                                        <p:cTn id="63" dur="500"/>
                                        <p:tgtEl>
                                          <p:spTgt spid="3">
                                            <p:txEl>
                                              <p:pRg st="13" end="13"/>
                                            </p:txEl>
                                          </p:spTgt>
                                        </p:tgtEl>
                                      </p:cBhvr>
                                    </p:animEffect>
                                  </p:childTnLst>
                                </p:cTn>
                              </p:par>
                              <p:par>
                                <p:cTn id="64" presetID="10" presetClass="entr" presetSubtype="0" fill="hold" nodeType="withEffect">
                                  <p:stCondLst>
                                    <p:cond delay="0"/>
                                  </p:stCondLst>
                                  <p:childTnLst>
                                    <p:set>
                                      <p:cBhvr>
                                        <p:cTn id="65" dur="1" fill="hold">
                                          <p:stCondLst>
                                            <p:cond delay="0"/>
                                          </p:stCondLst>
                                        </p:cTn>
                                        <p:tgtEl>
                                          <p:spTgt spid="3">
                                            <p:txEl>
                                              <p:pRg st="14" end="14"/>
                                            </p:txEl>
                                          </p:spTgt>
                                        </p:tgtEl>
                                        <p:attrNameLst>
                                          <p:attrName>style.visibility</p:attrName>
                                        </p:attrNameLst>
                                      </p:cBhvr>
                                      <p:to>
                                        <p:strVal val="visible"/>
                                      </p:to>
                                    </p:set>
                                    <p:animEffect transition="in" filter="fade">
                                      <p:cBhvr>
                                        <p:cTn id="66" dur="500"/>
                                        <p:tgtEl>
                                          <p:spTgt spid="3">
                                            <p:txEl>
                                              <p:pRg st="14" end="14"/>
                                            </p:txEl>
                                          </p:spTgt>
                                        </p:tgtEl>
                                      </p:cBhvr>
                                    </p:animEffect>
                                  </p:childTnLst>
                                </p:cTn>
                              </p:par>
                              <p:par>
                                <p:cTn id="67" presetID="10" presetClass="entr" presetSubtype="0" fill="hold" nodeType="withEffect">
                                  <p:stCondLst>
                                    <p:cond delay="0"/>
                                  </p:stCondLst>
                                  <p:childTnLst>
                                    <p:set>
                                      <p:cBhvr>
                                        <p:cTn id="68" dur="1" fill="hold">
                                          <p:stCondLst>
                                            <p:cond delay="0"/>
                                          </p:stCondLst>
                                        </p:cTn>
                                        <p:tgtEl>
                                          <p:spTgt spid="3">
                                            <p:txEl>
                                              <p:pRg st="15" end="15"/>
                                            </p:txEl>
                                          </p:spTgt>
                                        </p:tgtEl>
                                        <p:attrNameLst>
                                          <p:attrName>style.visibility</p:attrName>
                                        </p:attrNameLst>
                                      </p:cBhvr>
                                      <p:to>
                                        <p:strVal val="visible"/>
                                      </p:to>
                                    </p:set>
                                    <p:animEffect transition="in" filter="fade">
                                      <p:cBhvr>
                                        <p:cTn id="69" dur="500"/>
                                        <p:tgtEl>
                                          <p:spTgt spid="3">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72703" y="1479079"/>
            <a:ext cx="7908131" cy="4765920"/>
          </a:xfrm>
        </p:spPr>
        <p:txBody>
          <a:bodyPr/>
          <a:lstStyle/>
          <a:p>
            <a:pPr marL="514350" indent="-514350">
              <a:buFont typeface="+mj-lt"/>
              <a:buAutoNum type="arabicPeriod"/>
            </a:pPr>
            <a:r>
              <a:rPr lang="en-US" sz="2800" dirty="0" smtClean="0"/>
              <a:t>Assess carefully</a:t>
            </a:r>
            <a:endParaRPr lang="en-US" sz="2800" dirty="0"/>
          </a:p>
          <a:p>
            <a:pPr marL="571500" indent="-571500">
              <a:buFont typeface="+mj-lt"/>
              <a:buAutoNum type="arabicPeriod"/>
            </a:pPr>
            <a:endParaRPr lang="en-US" sz="2800" dirty="0"/>
          </a:p>
          <a:p>
            <a:pPr marL="514350" indent="-514350">
              <a:buFont typeface="+mj-lt"/>
              <a:buAutoNum type="arabicPeriod"/>
            </a:pPr>
            <a:r>
              <a:rPr lang="en-US" sz="2800" dirty="0" smtClean="0"/>
              <a:t>Stabilize </a:t>
            </a:r>
          </a:p>
          <a:p>
            <a:pPr marL="571500" indent="-571500">
              <a:buFont typeface="+mj-lt"/>
              <a:buAutoNum type="arabicPeriod"/>
            </a:pPr>
            <a:endParaRPr lang="en-US" sz="2800" dirty="0"/>
          </a:p>
          <a:p>
            <a:pPr marL="514350" indent="-514350">
              <a:buFont typeface="+mj-lt"/>
              <a:buAutoNum type="arabicPeriod"/>
            </a:pPr>
            <a:r>
              <a:rPr lang="en-US" sz="2800" dirty="0" smtClean="0"/>
              <a:t>Process </a:t>
            </a:r>
            <a:r>
              <a:rPr lang="en-US" sz="2800" dirty="0"/>
              <a:t>the </a:t>
            </a:r>
            <a:r>
              <a:rPr lang="en-US" sz="2800" dirty="0" smtClean="0"/>
              <a:t>Trauma</a:t>
            </a:r>
          </a:p>
          <a:p>
            <a:pPr lvl="1"/>
            <a:r>
              <a:rPr lang="en-US" sz="2400" dirty="0" smtClean="0"/>
              <a:t>Integrating memories</a:t>
            </a:r>
          </a:p>
          <a:p>
            <a:pPr lvl="1"/>
            <a:r>
              <a:rPr lang="en-US" sz="2400" dirty="0" smtClean="0"/>
              <a:t>Integrating </a:t>
            </a:r>
            <a:r>
              <a:rPr lang="en-US" sz="2400" dirty="0"/>
              <a:t>parts	</a:t>
            </a:r>
            <a:endParaRPr lang="en-US" sz="2400" dirty="0" smtClean="0"/>
          </a:p>
          <a:p>
            <a:pPr marL="818388" lvl="1" indent="-571500">
              <a:buFont typeface="+mj-lt"/>
              <a:buAutoNum type="arabicPeriod"/>
            </a:pPr>
            <a:endParaRPr lang="en-US" sz="2800" dirty="0"/>
          </a:p>
          <a:p>
            <a:pPr marL="514350" indent="-514350">
              <a:buFont typeface="+mj-lt"/>
              <a:buAutoNum type="arabicPeriod"/>
            </a:pPr>
            <a:r>
              <a:rPr lang="en-US" sz="2800" dirty="0"/>
              <a:t>Generalize and Expand Life</a:t>
            </a:r>
          </a:p>
          <a:p>
            <a:endParaRPr lang="en-US" dirty="0"/>
          </a:p>
        </p:txBody>
      </p:sp>
      <p:sp>
        <p:nvSpPr>
          <p:cNvPr id="3" name="Title 2"/>
          <p:cNvSpPr>
            <a:spLocks noGrp="1"/>
          </p:cNvSpPr>
          <p:nvPr>
            <p:ph type="title"/>
          </p:nvPr>
        </p:nvSpPr>
        <p:spPr/>
        <p:txBody>
          <a:bodyPr/>
          <a:lstStyle/>
          <a:p>
            <a:r>
              <a:rPr lang="en-US" dirty="0" smtClean="0"/>
              <a:t>PTSD Treatment</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2139" y="243757"/>
            <a:ext cx="4657164" cy="5023701"/>
          </a:xfrm>
          <a:prstGeom prst="rect">
            <a:avLst/>
          </a:prstGeom>
        </p:spPr>
      </p:pic>
      <p:sp>
        <p:nvSpPr>
          <p:cNvPr id="5" name="TextBox 4"/>
          <p:cNvSpPr txBox="1"/>
          <p:nvPr/>
        </p:nvSpPr>
        <p:spPr>
          <a:xfrm>
            <a:off x="4430333" y="4679393"/>
            <a:ext cx="4713667" cy="479048"/>
          </a:xfrm>
          <a:prstGeom prst="rect">
            <a:avLst/>
          </a:prstGeom>
          <a:noFill/>
        </p:spPr>
        <p:txBody>
          <a:bodyPr wrap="square" rtlCol="0">
            <a:spAutoFit/>
          </a:bodyPr>
          <a:lstStyle/>
          <a:p>
            <a:endParaRPr lang="en-US" dirty="0"/>
          </a:p>
        </p:txBody>
      </p:sp>
      <p:sp>
        <p:nvSpPr>
          <p:cNvPr id="6" name="Rectangle 5"/>
          <p:cNvSpPr/>
          <p:nvPr/>
        </p:nvSpPr>
        <p:spPr>
          <a:xfrm>
            <a:off x="4134118" y="4498171"/>
            <a:ext cx="4919730" cy="8371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92426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fade">
                                      <p:cBhvr>
                                        <p:cTn id="27" dur="500"/>
                                        <p:tgtEl>
                                          <p:spTgt spid="2">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
                                            <p:txEl>
                                              <p:pRg st="6" end="6"/>
                                            </p:txEl>
                                          </p:spTgt>
                                        </p:tgtEl>
                                        <p:attrNameLst>
                                          <p:attrName>style.visibility</p:attrName>
                                        </p:attrNameLst>
                                      </p:cBhvr>
                                      <p:to>
                                        <p:strVal val="visible"/>
                                      </p:to>
                                    </p:set>
                                    <p:animEffect transition="in" filter="fade">
                                      <p:cBhvr>
                                        <p:cTn id="32" dur="500"/>
                                        <p:tgtEl>
                                          <p:spTgt spid="2">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
                                            <p:txEl>
                                              <p:pRg st="8" end="8"/>
                                            </p:txEl>
                                          </p:spTgt>
                                        </p:tgtEl>
                                        <p:attrNameLst>
                                          <p:attrName>style.visibility</p:attrName>
                                        </p:attrNameLst>
                                      </p:cBhvr>
                                      <p:to>
                                        <p:strVal val="visible"/>
                                      </p:to>
                                    </p:set>
                                    <p:animEffect transition="in" filter="fade">
                                      <p:cBhvr>
                                        <p:cTn id="37"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379521" y="1460213"/>
            <a:ext cx="7908131" cy="3974421"/>
          </a:xfrm>
        </p:spPr>
        <p:txBody>
          <a:bodyPr/>
          <a:lstStyle/>
          <a:p>
            <a:pPr lvl="1"/>
            <a:r>
              <a:rPr lang="en-US" sz="2400" dirty="0" smtClean="0"/>
              <a:t>Likely to touch your life at some point…</a:t>
            </a:r>
          </a:p>
          <a:p>
            <a:pPr lvl="1"/>
            <a:r>
              <a:rPr lang="en-US" sz="2400" dirty="0" smtClean="0"/>
              <a:t>… but will not rule your life.</a:t>
            </a:r>
          </a:p>
          <a:p>
            <a:pPr lvl="1"/>
            <a:endParaRPr lang="en-US" sz="2400" dirty="0" smtClean="0"/>
          </a:p>
          <a:p>
            <a:pPr lvl="1"/>
            <a:r>
              <a:rPr lang="en-US" sz="2400" dirty="0" smtClean="0"/>
              <a:t>Can be aided with skills…</a:t>
            </a:r>
          </a:p>
          <a:p>
            <a:pPr lvl="1"/>
            <a:r>
              <a:rPr lang="en-US" sz="2400" dirty="0" smtClean="0"/>
              <a:t>…and professional help.</a:t>
            </a:r>
          </a:p>
          <a:p>
            <a:pPr lvl="1"/>
            <a:endParaRPr lang="en-US" sz="2400" dirty="0"/>
          </a:p>
          <a:p>
            <a:pPr lvl="1"/>
            <a:r>
              <a:rPr lang="en-US" sz="2400" dirty="0" smtClean="0"/>
              <a:t>Are a natural part of our adventures here on earth…</a:t>
            </a:r>
          </a:p>
          <a:p>
            <a:pPr lvl="1"/>
            <a:r>
              <a:rPr lang="en-US" sz="2400" dirty="0" smtClean="0"/>
              <a:t>… and offer us a chance to build a better way of living. </a:t>
            </a:r>
          </a:p>
          <a:p>
            <a:pPr lvl="1"/>
            <a:endParaRPr lang="en-US" dirty="0" smtClean="0"/>
          </a:p>
          <a:p>
            <a:endParaRPr lang="en-US" dirty="0"/>
          </a:p>
        </p:txBody>
      </p:sp>
      <p:sp>
        <p:nvSpPr>
          <p:cNvPr id="3" name="Title 2"/>
          <p:cNvSpPr>
            <a:spLocks noGrp="1"/>
          </p:cNvSpPr>
          <p:nvPr>
            <p:ph type="title"/>
          </p:nvPr>
        </p:nvSpPr>
        <p:spPr/>
        <p:txBody>
          <a:bodyPr>
            <a:normAutofit fontScale="90000"/>
          </a:bodyPr>
          <a:lstStyle/>
          <a:p>
            <a:r>
              <a:rPr lang="en-US" dirty="0"/>
              <a:t>Mental Health Issues are:</a:t>
            </a:r>
            <a:br>
              <a:rPr lang="en-US" dirty="0"/>
            </a:br>
            <a:endParaRPr lang="en-US" dirty="0"/>
          </a:p>
        </p:txBody>
      </p:sp>
    </p:spTree>
    <p:extLst>
      <p:ext uri="{BB962C8B-B14F-4D97-AF65-F5344CB8AC3E}">
        <p14:creationId xmlns:p14="http://schemas.microsoft.com/office/powerpoint/2010/main" val="1369698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fade">
                                      <p:cBhvr>
                                        <p:cTn id="15" dur="500"/>
                                        <p:tgtEl>
                                          <p:spTgt spid="2">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animEffect transition="in" filter="fade">
                                      <p:cBhvr>
                                        <p:cTn id="18" dur="500"/>
                                        <p:tgtEl>
                                          <p:spTgt spid="2">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animEffect transition="in" filter="fade">
                                      <p:cBhvr>
                                        <p:cTn id="23" dur="500"/>
                                        <p:tgtEl>
                                          <p:spTgt spid="2">
                                            <p:txEl>
                                              <p:pRg st="6" end="6"/>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2">
                                            <p:txEl>
                                              <p:pRg st="7" end="7"/>
                                            </p:txEl>
                                          </p:spTgt>
                                        </p:tgtEl>
                                        <p:attrNameLst>
                                          <p:attrName>style.visibility</p:attrName>
                                        </p:attrNameLst>
                                      </p:cBhvr>
                                      <p:to>
                                        <p:strVal val="visible"/>
                                      </p:to>
                                    </p:set>
                                    <p:animEffect transition="in" filter="fade">
                                      <p:cBhvr>
                                        <p:cTn id="26"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2"/>
          </p:nvPr>
        </p:nvSpPr>
        <p:spPr/>
        <p:txBody>
          <a:bodyPr/>
          <a:lstStyle/>
          <a:p>
            <a:endParaRPr lang="en-US"/>
          </a:p>
        </p:txBody>
      </p:sp>
      <p:sp>
        <p:nvSpPr>
          <p:cNvPr id="4" name="Text Placeholder 3"/>
          <p:cNvSpPr>
            <a:spLocks noGrp="1"/>
          </p:cNvSpPr>
          <p:nvPr>
            <p:ph type="body" sz="quarter" idx="13"/>
          </p:nvPr>
        </p:nvSpPr>
        <p:spPr/>
        <p:txBody>
          <a:bodyPr/>
          <a:lstStyle/>
          <a:p>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866006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379521" y="1460213"/>
            <a:ext cx="7908131" cy="3825663"/>
          </a:xfrm>
        </p:spPr>
        <p:txBody>
          <a:bodyPr/>
          <a:lstStyle/>
          <a:p>
            <a:r>
              <a:rPr lang="en-US" altLang="en-US" dirty="0"/>
              <a:t>Websites:</a:t>
            </a:r>
          </a:p>
          <a:p>
            <a:pPr lvl="1"/>
            <a:r>
              <a:rPr lang="en-US" dirty="0">
                <a:hlinkClick r:id="rId3"/>
              </a:rPr>
              <a:t>https://anxietycanada.com</a:t>
            </a:r>
            <a:r>
              <a:rPr lang="en-US" dirty="0" smtClean="0">
                <a:hlinkClick r:id="rId3"/>
              </a:rPr>
              <a:t>/</a:t>
            </a:r>
            <a:endParaRPr lang="en-US" dirty="0"/>
          </a:p>
          <a:p>
            <a:r>
              <a:rPr lang="en-US" dirty="0" smtClean="0"/>
              <a:t>Books:</a:t>
            </a:r>
          </a:p>
          <a:p>
            <a:pPr lvl="1"/>
            <a:r>
              <a:rPr lang="en-US" altLang="en-US" u="sng" dirty="0" smtClean="0"/>
              <a:t>Coping </a:t>
            </a:r>
            <a:r>
              <a:rPr lang="en-US" altLang="en-US" u="sng" dirty="0"/>
              <a:t>with Anxiety and Panic Attacks</a:t>
            </a:r>
            <a:r>
              <a:rPr lang="en-US" altLang="en-US" dirty="0"/>
              <a:t>, by Jordan Lee Rosen</a:t>
            </a:r>
          </a:p>
          <a:p>
            <a:pPr lvl="1"/>
            <a:r>
              <a:rPr lang="en-US" altLang="en-US" u="sng" dirty="0"/>
              <a:t>Coping skills interventions for children and adolescents</a:t>
            </a:r>
            <a:r>
              <a:rPr lang="en-US" altLang="en-US" dirty="0"/>
              <a:t>, by S. </a:t>
            </a:r>
            <a:r>
              <a:rPr lang="en-US" altLang="en-US" dirty="0" smtClean="0"/>
              <a:t>Foreman</a:t>
            </a:r>
          </a:p>
          <a:p>
            <a:pPr lvl="1"/>
            <a:r>
              <a:rPr lang="en-US" u="sng" dirty="0" smtClean="0"/>
              <a:t>Anxiety </a:t>
            </a:r>
            <a:r>
              <a:rPr lang="en-US" u="sng" dirty="0"/>
              <a:t>and Phobia workbook </a:t>
            </a:r>
            <a:r>
              <a:rPr lang="en-US" dirty="0"/>
              <a:t>by </a:t>
            </a:r>
            <a:r>
              <a:rPr lang="en-US" dirty="0" smtClean="0"/>
              <a:t>Edmond Bourne</a:t>
            </a:r>
            <a:endParaRPr lang="en-US" dirty="0"/>
          </a:p>
          <a:p>
            <a:r>
              <a:rPr lang="en-US" dirty="0" smtClean="0"/>
              <a:t>Apps:</a:t>
            </a:r>
          </a:p>
          <a:p>
            <a:pPr lvl="1"/>
            <a:r>
              <a:rPr lang="en-US" dirty="0" smtClean="0"/>
              <a:t>“Headspace” app</a:t>
            </a:r>
          </a:p>
          <a:p>
            <a:pPr lvl="1"/>
            <a:r>
              <a:rPr lang="en-US" altLang="en-US" dirty="0" smtClean="0"/>
              <a:t>“Calm” app </a:t>
            </a:r>
            <a:endParaRPr lang="en-US" altLang="en-US" dirty="0"/>
          </a:p>
          <a:p>
            <a:endParaRPr lang="en-US" dirty="0"/>
          </a:p>
        </p:txBody>
      </p:sp>
      <p:sp>
        <p:nvSpPr>
          <p:cNvPr id="3" name="Title 2"/>
          <p:cNvSpPr>
            <a:spLocks noGrp="1"/>
          </p:cNvSpPr>
          <p:nvPr>
            <p:ph type="title"/>
          </p:nvPr>
        </p:nvSpPr>
        <p:spPr/>
        <p:txBody>
          <a:bodyPr/>
          <a:lstStyle/>
          <a:p>
            <a:r>
              <a:rPr lang="en-US" altLang="en-US" dirty="0" smtClean="0"/>
              <a:t>Resources for Anxiety</a:t>
            </a:r>
            <a:endParaRPr lang="en-US" dirty="0"/>
          </a:p>
        </p:txBody>
      </p:sp>
    </p:spTree>
    <p:extLst>
      <p:ext uri="{BB962C8B-B14F-4D97-AF65-F5344CB8AC3E}">
        <p14:creationId xmlns:p14="http://schemas.microsoft.com/office/powerpoint/2010/main" val="377570145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379521" y="1460213"/>
            <a:ext cx="7908131" cy="4029821"/>
          </a:xfrm>
        </p:spPr>
        <p:txBody>
          <a:bodyPr/>
          <a:lstStyle/>
          <a:p>
            <a:r>
              <a:rPr lang="en-US" altLang="en-US" sz="2800" dirty="0" smtClean="0"/>
              <a:t>Online:</a:t>
            </a:r>
          </a:p>
          <a:p>
            <a:pPr lvl="1"/>
            <a:r>
              <a:rPr lang="en-US" altLang="en-US" u="sng" dirty="0" smtClean="0"/>
              <a:t>Dealing with Depression Workbook (Google “Dealing with depression workbook” and look for the PDF</a:t>
            </a:r>
          </a:p>
          <a:p>
            <a:r>
              <a:rPr lang="en-US" altLang="en-US" dirty="0" smtClean="0"/>
              <a:t>Books:</a:t>
            </a:r>
          </a:p>
          <a:p>
            <a:pPr lvl="1"/>
            <a:r>
              <a:rPr lang="en-US" u="sng" dirty="0" smtClean="0"/>
              <a:t>Mind </a:t>
            </a:r>
            <a:r>
              <a:rPr lang="en-US" u="sng" dirty="0"/>
              <a:t>over Mood </a:t>
            </a:r>
            <a:r>
              <a:rPr lang="en-US" dirty="0"/>
              <a:t>by </a:t>
            </a:r>
            <a:r>
              <a:rPr lang="en-US" dirty="0" err="1"/>
              <a:t>Padesky</a:t>
            </a:r>
            <a:endParaRPr lang="en-US" sz="1400" dirty="0"/>
          </a:p>
          <a:p>
            <a:pPr lvl="1"/>
            <a:r>
              <a:rPr lang="en-US" u="sng" dirty="0" smtClean="0"/>
              <a:t>DBT </a:t>
            </a:r>
            <a:r>
              <a:rPr lang="en-US" u="sng" dirty="0"/>
              <a:t>workbook </a:t>
            </a:r>
            <a:r>
              <a:rPr lang="en-US" dirty="0"/>
              <a:t>by </a:t>
            </a:r>
            <a:r>
              <a:rPr lang="en-US" dirty="0" err="1"/>
              <a:t>Mckay</a:t>
            </a:r>
            <a:r>
              <a:rPr lang="en-US" dirty="0"/>
              <a:t>, Wood, </a:t>
            </a:r>
            <a:r>
              <a:rPr lang="en-US" dirty="0" smtClean="0"/>
              <a:t>Brantley</a:t>
            </a:r>
            <a:endParaRPr lang="en-US" altLang="en-US" u="sng" dirty="0" smtClean="0"/>
          </a:p>
          <a:p>
            <a:pPr lvl="1"/>
            <a:r>
              <a:rPr lang="en-US" altLang="en-US" u="sng" dirty="0" smtClean="0"/>
              <a:t>Adolescent </a:t>
            </a:r>
            <a:r>
              <a:rPr lang="en-US" altLang="en-US" u="sng" dirty="0"/>
              <a:t>Depression: A Guide for Parents</a:t>
            </a:r>
            <a:r>
              <a:rPr lang="en-US" altLang="en-US" dirty="0"/>
              <a:t>, by Francis Mark </a:t>
            </a:r>
            <a:r>
              <a:rPr lang="en-US" altLang="en-US" dirty="0" err="1"/>
              <a:t>Mondimore</a:t>
            </a:r>
            <a:endParaRPr lang="en-US" altLang="en-US" dirty="0"/>
          </a:p>
          <a:p>
            <a:pPr lvl="1"/>
            <a:r>
              <a:rPr lang="en-US" altLang="en-US" u="sng" dirty="0"/>
              <a:t>Bipolar Disorder: A Guide for Patients and Families</a:t>
            </a:r>
            <a:r>
              <a:rPr lang="en-US" altLang="en-US" dirty="0"/>
              <a:t>, by Francis Mark </a:t>
            </a:r>
            <a:r>
              <a:rPr lang="en-US" altLang="en-US" dirty="0" err="1"/>
              <a:t>Mondimore</a:t>
            </a:r>
            <a:endParaRPr lang="en-US" altLang="en-US" dirty="0"/>
          </a:p>
          <a:p>
            <a:pPr lvl="1"/>
            <a:r>
              <a:rPr lang="en-US" altLang="en-US" u="sng" dirty="0"/>
              <a:t>The Depression Workbook: A Guide for Living with Depression and Manic Depression</a:t>
            </a:r>
            <a:r>
              <a:rPr lang="en-US" altLang="en-US" dirty="0"/>
              <a:t>, by M. A. Copeland</a:t>
            </a:r>
          </a:p>
          <a:p>
            <a:endParaRPr lang="en-US" dirty="0"/>
          </a:p>
        </p:txBody>
      </p:sp>
      <p:sp>
        <p:nvSpPr>
          <p:cNvPr id="3" name="Title 2"/>
          <p:cNvSpPr>
            <a:spLocks noGrp="1"/>
          </p:cNvSpPr>
          <p:nvPr>
            <p:ph type="title"/>
          </p:nvPr>
        </p:nvSpPr>
        <p:spPr/>
        <p:txBody>
          <a:bodyPr/>
          <a:lstStyle/>
          <a:p>
            <a:r>
              <a:rPr lang="en-US" altLang="en-US" dirty="0"/>
              <a:t>Resources for Depression:</a:t>
            </a:r>
            <a:endParaRPr lang="en-US" dirty="0"/>
          </a:p>
        </p:txBody>
      </p:sp>
    </p:spTree>
    <p:extLst>
      <p:ext uri="{BB962C8B-B14F-4D97-AF65-F5344CB8AC3E}">
        <p14:creationId xmlns:p14="http://schemas.microsoft.com/office/powerpoint/2010/main" val="10784385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88402" y="6880397"/>
            <a:ext cx="15036588" cy="1904967"/>
          </a:xfrm>
        </p:spPr>
        <p:txBody>
          <a:bodyPr/>
          <a:lstStyle/>
          <a:p>
            <a:endParaRPr lang="en-US" dirty="0"/>
          </a:p>
          <a:p>
            <a:endParaRPr lang="en-US" dirty="0"/>
          </a:p>
          <a:p>
            <a:endParaRPr lang="en-US" dirty="0"/>
          </a:p>
        </p:txBody>
      </p:sp>
      <p:sp>
        <p:nvSpPr>
          <p:cNvPr id="3" name="Title 2"/>
          <p:cNvSpPr>
            <a:spLocks noGrp="1"/>
          </p:cNvSpPr>
          <p:nvPr>
            <p:ph type="title"/>
          </p:nvPr>
        </p:nvSpPr>
        <p:spPr/>
        <p:txBody>
          <a:bodyPr>
            <a:normAutofit fontScale="90000"/>
          </a:bodyPr>
          <a:lstStyle/>
          <a:p>
            <a:r>
              <a:rPr lang="en-US" dirty="0"/>
              <a:t>What are </a:t>
            </a:r>
            <a:r>
              <a:rPr lang="en-US" dirty="0" smtClean="0"/>
              <a:t>we </a:t>
            </a:r>
            <a:r>
              <a:rPr lang="en-US" dirty="0"/>
              <a:t>doing here… </a:t>
            </a:r>
            <a:br>
              <a:rPr lang="en-US" dirty="0"/>
            </a:br>
            <a:r>
              <a:rPr lang="en-US" dirty="0"/>
              <a:t>on planet Earth?</a:t>
            </a:r>
          </a:p>
        </p:txBody>
      </p:sp>
      <p:sp>
        <p:nvSpPr>
          <p:cNvPr id="4" name="AutoShape 4" descr="Image result for planet earth"/>
          <p:cNvSpPr>
            <a:spLocks noChangeAspect="1" noChangeArrowheads="1"/>
          </p:cNvSpPr>
          <p:nvPr/>
        </p:nvSpPr>
        <p:spPr bwMode="auto">
          <a:xfrm>
            <a:off x="1649524" y="2199492"/>
            <a:ext cx="3656572" cy="365658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8" descr="Image result for planet earth"/>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10" descr="Image result for planet earth"/>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2734" y="1777285"/>
            <a:ext cx="7679421" cy="4300476"/>
          </a:xfrm>
          <a:prstGeom prst="rect">
            <a:avLst/>
          </a:prstGeom>
        </p:spPr>
      </p:pic>
    </p:spTree>
    <p:extLst>
      <p:ext uri="{BB962C8B-B14F-4D97-AF65-F5344CB8AC3E}">
        <p14:creationId xmlns:p14="http://schemas.microsoft.com/office/powerpoint/2010/main" val="2417659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379521" y="1460213"/>
            <a:ext cx="7908131" cy="3872342"/>
          </a:xfrm>
        </p:spPr>
        <p:txBody>
          <a:bodyPr/>
          <a:lstStyle/>
          <a:p>
            <a:pPr lvl="0"/>
            <a:r>
              <a:rPr lang="en-US" dirty="0"/>
              <a:t>In hospital services</a:t>
            </a:r>
          </a:p>
          <a:p>
            <a:pPr lvl="1"/>
            <a:r>
              <a:rPr lang="en-US" dirty="0"/>
              <a:t>Varies by hospital and by clinic</a:t>
            </a:r>
          </a:p>
          <a:p>
            <a:pPr lvl="1"/>
            <a:endParaRPr lang="en-US" dirty="0"/>
          </a:p>
          <a:p>
            <a:pPr lvl="0"/>
            <a:r>
              <a:rPr lang="en-US" dirty="0"/>
              <a:t>Family physician referral to psychiatry in community</a:t>
            </a:r>
          </a:p>
          <a:p>
            <a:pPr lvl="1"/>
            <a:r>
              <a:rPr lang="en-US" dirty="0"/>
              <a:t>Waitlists and availability can be an issue</a:t>
            </a:r>
          </a:p>
          <a:p>
            <a:pPr lvl="1"/>
            <a:endParaRPr lang="en-US" dirty="0"/>
          </a:p>
          <a:p>
            <a:pPr lvl="0"/>
            <a:r>
              <a:rPr lang="en-US" dirty="0"/>
              <a:t>Social and Support Organizations for Cancer Survivors</a:t>
            </a:r>
          </a:p>
          <a:p>
            <a:pPr lvl="1"/>
            <a:r>
              <a:rPr lang="en-US" dirty="0"/>
              <a:t>Wellspring at </a:t>
            </a:r>
            <a:r>
              <a:rPr lang="en-US" u="sng" dirty="0">
                <a:hlinkClick r:id="rId3"/>
              </a:rPr>
              <a:t>www.wellspring.ca</a:t>
            </a:r>
            <a:endParaRPr lang="en-US" dirty="0"/>
          </a:p>
          <a:p>
            <a:pPr lvl="2"/>
            <a:r>
              <a:rPr lang="en-US" i="1" dirty="0"/>
              <a:t>Wellspring is a network of community-based support </a:t>
            </a:r>
            <a:r>
              <a:rPr lang="en-US" i="1" dirty="0" err="1"/>
              <a:t>centres</a:t>
            </a:r>
            <a:r>
              <a:rPr lang="en-US" i="1" dirty="0"/>
              <a:t> offering programs and services that meet the emotional, social, practical and restorative needs of people living with cancer and those who care for them… free of charge.”</a:t>
            </a:r>
            <a:endParaRPr lang="en-US" sz="1600" dirty="0"/>
          </a:p>
          <a:p>
            <a:pPr lvl="1"/>
            <a:r>
              <a:rPr lang="en-US" dirty="0"/>
              <a:t>Gilda’s club of Greater Toronto at </a:t>
            </a:r>
            <a:r>
              <a:rPr lang="en-US" u="sng" dirty="0">
                <a:hlinkClick r:id="rId4"/>
              </a:rPr>
              <a:t>www.gildasclubtoronto.org</a:t>
            </a:r>
            <a:endParaRPr lang="en-US" dirty="0"/>
          </a:p>
        </p:txBody>
      </p:sp>
      <p:sp>
        <p:nvSpPr>
          <p:cNvPr id="3" name="Title 2"/>
          <p:cNvSpPr>
            <a:spLocks noGrp="1"/>
          </p:cNvSpPr>
          <p:nvPr>
            <p:ph type="title"/>
          </p:nvPr>
        </p:nvSpPr>
        <p:spPr>
          <a:xfrm>
            <a:off x="379519" y="548429"/>
            <a:ext cx="8571297" cy="776103"/>
          </a:xfrm>
        </p:spPr>
        <p:txBody>
          <a:bodyPr>
            <a:normAutofit/>
          </a:bodyPr>
          <a:lstStyle/>
          <a:p>
            <a:r>
              <a:rPr lang="en-US" dirty="0" smtClean="0"/>
              <a:t>Adult Mental </a:t>
            </a:r>
            <a:r>
              <a:rPr lang="en-US" dirty="0"/>
              <a:t>Health </a:t>
            </a:r>
            <a:r>
              <a:rPr lang="en-US" dirty="0" smtClean="0"/>
              <a:t>Centers </a:t>
            </a:r>
            <a:endParaRPr lang="en-US" dirty="0"/>
          </a:p>
        </p:txBody>
      </p:sp>
    </p:spTree>
    <p:extLst>
      <p:ext uri="{BB962C8B-B14F-4D97-AF65-F5344CB8AC3E}">
        <p14:creationId xmlns:p14="http://schemas.microsoft.com/office/powerpoint/2010/main" val="294490667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379521" y="1460213"/>
            <a:ext cx="7908131" cy="4407360"/>
          </a:xfrm>
        </p:spPr>
        <p:txBody>
          <a:bodyPr/>
          <a:lstStyle/>
          <a:p>
            <a:pPr lvl="0"/>
            <a:r>
              <a:rPr lang="en-US" dirty="0"/>
              <a:t>Public mental health:</a:t>
            </a:r>
          </a:p>
          <a:p>
            <a:pPr lvl="1"/>
            <a:r>
              <a:rPr lang="en-US" dirty="0" smtClean="0"/>
              <a:t>Child and Youth MH </a:t>
            </a:r>
            <a:r>
              <a:rPr lang="en-US" dirty="0"/>
              <a:t>agencies that cover </a:t>
            </a:r>
            <a:r>
              <a:rPr lang="en-US" dirty="0" smtClean="0"/>
              <a:t>young adults</a:t>
            </a:r>
            <a:endParaRPr lang="en-US" dirty="0"/>
          </a:p>
          <a:p>
            <a:pPr lvl="2"/>
            <a:r>
              <a:rPr lang="en-US" dirty="0"/>
              <a:t>Some agencies see youth up to 21, 25, or 26 years. </a:t>
            </a:r>
          </a:p>
          <a:p>
            <a:pPr lvl="2"/>
            <a:r>
              <a:rPr lang="en-US" dirty="0"/>
              <a:t>Search for agencies at </a:t>
            </a:r>
            <a:r>
              <a:rPr lang="en-US" u="sng" dirty="0">
                <a:hlinkClick r:id="rId3"/>
              </a:rPr>
              <a:t>www.cmho.org</a:t>
            </a:r>
            <a:endParaRPr lang="en-US" dirty="0"/>
          </a:p>
          <a:p>
            <a:pPr lvl="1"/>
            <a:r>
              <a:rPr lang="en-US" dirty="0"/>
              <a:t>CMHA’s “Quick Guide to Mental Health Resources Serving Toronto”</a:t>
            </a:r>
          </a:p>
          <a:p>
            <a:pPr lvl="2"/>
            <a:r>
              <a:rPr lang="en-US" u="sng" dirty="0">
                <a:hlinkClick r:id="rId4"/>
              </a:rPr>
              <a:t>http://www.uhn.ca/healthcareprofessionals/SCOPE/Referrals/Toronto_Mental_Health_Resources.pdf</a:t>
            </a:r>
            <a:endParaRPr lang="en-US" dirty="0"/>
          </a:p>
          <a:p>
            <a:pPr lvl="2"/>
            <a:r>
              <a:rPr lang="en-US" dirty="0"/>
              <a:t>CMHA has other resources listed in various ways by region</a:t>
            </a:r>
          </a:p>
          <a:p>
            <a:pPr lvl="1"/>
            <a:r>
              <a:rPr lang="en-US" dirty="0"/>
              <a:t>Family Navigation Project through Sunnybrook Health Sciences Centre</a:t>
            </a:r>
          </a:p>
          <a:p>
            <a:pPr lvl="2"/>
            <a:r>
              <a:rPr lang="en-US" u="sng" dirty="0">
                <a:hlinkClick r:id="rId5"/>
              </a:rPr>
              <a:t>https://sunnybrook.ca/content/?page=family-navigation-project</a:t>
            </a:r>
            <a:endParaRPr lang="en-US" dirty="0"/>
          </a:p>
          <a:p>
            <a:pPr lvl="2"/>
            <a:r>
              <a:rPr lang="en-US" b="1" u="sng" dirty="0"/>
              <a:t>For youth 13-26</a:t>
            </a:r>
            <a:r>
              <a:rPr lang="en-US" dirty="0"/>
              <a:t> and their families </a:t>
            </a:r>
            <a:r>
              <a:rPr lang="en-US" u="sng" dirty="0"/>
              <a:t>who live in the GTA</a:t>
            </a:r>
            <a:endParaRPr lang="en-US" dirty="0"/>
          </a:p>
          <a:p>
            <a:pPr lvl="2"/>
            <a:r>
              <a:rPr lang="en-US" i="1" dirty="0"/>
              <a:t>“Using a combination of clinical and lived experience, we collaborate with families and their youth with mental health and/or addiction issues to understand their unique needs and match them with supports and services to enhance their health and family functioning.”</a:t>
            </a:r>
            <a:endParaRPr lang="en-US" sz="1600" dirty="0"/>
          </a:p>
          <a:p>
            <a:endParaRPr lang="en-US" dirty="0"/>
          </a:p>
        </p:txBody>
      </p:sp>
      <p:sp>
        <p:nvSpPr>
          <p:cNvPr id="3" name="Title 2"/>
          <p:cNvSpPr>
            <a:spLocks noGrp="1"/>
          </p:cNvSpPr>
          <p:nvPr>
            <p:ph type="title"/>
          </p:nvPr>
        </p:nvSpPr>
        <p:spPr/>
        <p:txBody>
          <a:bodyPr/>
          <a:lstStyle/>
          <a:p>
            <a:r>
              <a:rPr lang="en-US" dirty="0" smtClean="0"/>
              <a:t>Adult Mental </a:t>
            </a:r>
            <a:r>
              <a:rPr lang="en-US" dirty="0"/>
              <a:t>Health Centers</a:t>
            </a:r>
          </a:p>
        </p:txBody>
      </p:sp>
    </p:spTree>
    <p:extLst>
      <p:ext uri="{BB962C8B-B14F-4D97-AF65-F5344CB8AC3E}">
        <p14:creationId xmlns:p14="http://schemas.microsoft.com/office/powerpoint/2010/main" val="47145964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72704" y="1215514"/>
            <a:ext cx="7908131" cy="5089598"/>
          </a:xfrm>
        </p:spPr>
        <p:txBody>
          <a:bodyPr/>
          <a:lstStyle/>
          <a:p>
            <a:pPr lvl="0"/>
            <a:r>
              <a:rPr lang="en-US" dirty="0" smtClean="0"/>
              <a:t>Public Mental Health (</a:t>
            </a:r>
            <a:r>
              <a:rPr lang="en-US" dirty="0" err="1" smtClean="0"/>
              <a:t>cont</a:t>
            </a:r>
            <a:r>
              <a:rPr lang="en-US" dirty="0" smtClean="0"/>
              <a:t>):</a:t>
            </a:r>
          </a:p>
          <a:p>
            <a:pPr lvl="1"/>
            <a:r>
              <a:rPr lang="en-US" dirty="0"/>
              <a:t>CAMH </a:t>
            </a:r>
          </a:p>
          <a:p>
            <a:pPr lvl="2"/>
            <a:r>
              <a:rPr lang="en-US" u="sng" dirty="0">
                <a:hlinkClick r:id="rId3"/>
              </a:rPr>
              <a:t>www.camh.ca</a:t>
            </a:r>
            <a:r>
              <a:rPr lang="en-US" dirty="0"/>
              <a:t>, intake: 416-535-8501, press 2</a:t>
            </a:r>
          </a:p>
          <a:p>
            <a:pPr lvl="2"/>
            <a:r>
              <a:rPr lang="en-US" dirty="0"/>
              <a:t>Addictions services are self-referral</a:t>
            </a:r>
          </a:p>
          <a:p>
            <a:pPr lvl="2"/>
            <a:r>
              <a:rPr lang="en-US" dirty="0"/>
              <a:t>Mental Health Services are physician or NP referral</a:t>
            </a:r>
          </a:p>
          <a:p>
            <a:pPr lvl="2"/>
            <a:r>
              <a:rPr lang="en-US" dirty="0"/>
              <a:t>DBT program opens its waitlist every few months, check the website for the next opening</a:t>
            </a:r>
          </a:p>
          <a:p>
            <a:pPr lvl="0"/>
            <a:endParaRPr lang="en-US" dirty="0" smtClean="0"/>
          </a:p>
          <a:p>
            <a:pPr lvl="0"/>
            <a:r>
              <a:rPr lang="en-US" dirty="0" smtClean="0"/>
              <a:t>Private </a:t>
            </a:r>
            <a:r>
              <a:rPr lang="en-US" dirty="0"/>
              <a:t>Mental Health</a:t>
            </a:r>
          </a:p>
          <a:p>
            <a:pPr lvl="1"/>
            <a:r>
              <a:rPr lang="en-US" dirty="0"/>
              <a:t>Recommend a professional with a regulatory college (psychologist, social worker). The following sites </a:t>
            </a:r>
            <a:r>
              <a:rPr lang="en-US" b="1" dirty="0"/>
              <a:t>only</a:t>
            </a:r>
            <a:r>
              <a:rPr lang="en-US" dirty="0"/>
              <a:t> link the public with </a:t>
            </a:r>
            <a:r>
              <a:rPr lang="en-US" u="sng" dirty="0"/>
              <a:t>professionals who are members</a:t>
            </a:r>
            <a:r>
              <a:rPr lang="en-US" dirty="0"/>
              <a:t> of the association in question:</a:t>
            </a:r>
          </a:p>
          <a:p>
            <a:pPr lvl="1"/>
            <a:r>
              <a:rPr lang="en-US" dirty="0"/>
              <a:t>Ontario Psychological Association </a:t>
            </a:r>
            <a:r>
              <a:rPr lang="en-US" u="sng" dirty="0">
                <a:hlinkClick r:id="rId4"/>
              </a:rPr>
              <a:t>http://www.psych.on.ca/Utilities/Find-a-psychologist.aspx</a:t>
            </a:r>
            <a:endParaRPr lang="en-US" dirty="0"/>
          </a:p>
          <a:p>
            <a:pPr lvl="1"/>
            <a:r>
              <a:rPr lang="en-US" dirty="0"/>
              <a:t>Ontario Association of Social Workers: </a:t>
            </a:r>
            <a:r>
              <a:rPr lang="en-US" u="sng" dirty="0">
                <a:hlinkClick r:id="rId5"/>
              </a:rPr>
              <a:t>http://www.findasocialworker.ca/ON/en/default.asp</a:t>
            </a:r>
            <a:endParaRPr lang="en-US" dirty="0"/>
          </a:p>
          <a:p>
            <a:endParaRPr lang="en-US" dirty="0"/>
          </a:p>
        </p:txBody>
      </p:sp>
      <p:sp>
        <p:nvSpPr>
          <p:cNvPr id="3" name="Title 2"/>
          <p:cNvSpPr>
            <a:spLocks noGrp="1"/>
          </p:cNvSpPr>
          <p:nvPr>
            <p:ph type="title"/>
          </p:nvPr>
        </p:nvSpPr>
        <p:spPr/>
        <p:txBody>
          <a:bodyPr/>
          <a:lstStyle/>
          <a:p>
            <a:r>
              <a:rPr lang="en-US" dirty="0"/>
              <a:t>Mental Health Centers</a:t>
            </a:r>
          </a:p>
        </p:txBody>
      </p:sp>
    </p:spTree>
    <p:extLst>
      <p:ext uri="{BB962C8B-B14F-4D97-AF65-F5344CB8AC3E}">
        <p14:creationId xmlns:p14="http://schemas.microsoft.com/office/powerpoint/2010/main" val="286971549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379521" y="1460213"/>
            <a:ext cx="7908131" cy="3004925"/>
          </a:xfrm>
        </p:spPr>
        <p:txBody>
          <a:bodyPr/>
          <a:lstStyle/>
          <a:p>
            <a:pPr lvl="0"/>
            <a:r>
              <a:rPr lang="en-US" dirty="0"/>
              <a:t>Distress Lines:</a:t>
            </a:r>
          </a:p>
          <a:p>
            <a:pPr lvl="1"/>
            <a:r>
              <a:rPr lang="en-US" dirty="0"/>
              <a:t>Mental Health Helpline:  </a:t>
            </a:r>
          </a:p>
          <a:p>
            <a:pPr lvl="2"/>
            <a:r>
              <a:rPr lang="en-US" u="sng" dirty="0">
                <a:hlinkClick r:id="rId3"/>
              </a:rPr>
              <a:t>www.mentalhealthhelpline.ca</a:t>
            </a:r>
            <a:endParaRPr lang="en-US" dirty="0"/>
          </a:p>
          <a:p>
            <a:pPr lvl="2"/>
            <a:r>
              <a:rPr lang="en-US" dirty="0"/>
              <a:t>1-866-531-2600</a:t>
            </a:r>
          </a:p>
          <a:p>
            <a:pPr lvl="1"/>
            <a:r>
              <a:rPr lang="en-US" dirty="0"/>
              <a:t>Assaulted Women’s Helpline:</a:t>
            </a:r>
          </a:p>
          <a:p>
            <a:pPr lvl="2"/>
            <a:r>
              <a:rPr lang="en-US" u="sng" dirty="0">
                <a:hlinkClick r:id="rId4"/>
              </a:rPr>
              <a:t>http://www.awhl.org/</a:t>
            </a:r>
            <a:endParaRPr lang="en-US" dirty="0"/>
          </a:p>
          <a:p>
            <a:pPr lvl="2"/>
            <a:r>
              <a:rPr lang="en-US" dirty="0"/>
              <a:t>Phone: GTA- 416.863.0511 &amp; toll free: 1.866.863.0511 </a:t>
            </a:r>
          </a:p>
          <a:p>
            <a:endParaRPr lang="en-US" dirty="0"/>
          </a:p>
          <a:p>
            <a:endParaRPr lang="en-US" dirty="0"/>
          </a:p>
        </p:txBody>
      </p:sp>
      <p:sp>
        <p:nvSpPr>
          <p:cNvPr id="3" name="Title 2"/>
          <p:cNvSpPr>
            <a:spLocks noGrp="1"/>
          </p:cNvSpPr>
          <p:nvPr>
            <p:ph type="title"/>
          </p:nvPr>
        </p:nvSpPr>
        <p:spPr/>
        <p:txBody>
          <a:bodyPr/>
          <a:lstStyle/>
          <a:p>
            <a:r>
              <a:rPr lang="en-US" dirty="0"/>
              <a:t>Mental Health Centers</a:t>
            </a:r>
          </a:p>
        </p:txBody>
      </p:sp>
    </p:spTree>
    <p:extLst>
      <p:ext uri="{BB962C8B-B14F-4D97-AF65-F5344CB8AC3E}">
        <p14:creationId xmlns:p14="http://schemas.microsoft.com/office/powerpoint/2010/main" val="253462580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379521" y="1460213"/>
            <a:ext cx="7908131" cy="5779018"/>
          </a:xfrm>
        </p:spPr>
        <p:txBody>
          <a:bodyPr/>
          <a:lstStyle/>
          <a:p>
            <a:pPr marL="457200" indent="-457200">
              <a:buAutoNum type="arabicPeriod"/>
            </a:pPr>
            <a:r>
              <a:rPr lang="en-US" sz="1400" dirty="0" err="1" smtClean="0"/>
              <a:t>Bandelow</a:t>
            </a:r>
            <a:r>
              <a:rPr lang="en-US" sz="1400" dirty="0"/>
              <a:t>, B., &amp; </a:t>
            </a:r>
            <a:r>
              <a:rPr lang="en-US" sz="1400" dirty="0" err="1"/>
              <a:t>Michaelis</a:t>
            </a:r>
            <a:r>
              <a:rPr lang="en-US" sz="1400" dirty="0"/>
              <a:t>, S. (2015). Epidemiology of anxiety disorders in the 21st century. </a:t>
            </a:r>
            <a:r>
              <a:rPr lang="en-US" sz="1400" i="1" dirty="0"/>
              <a:t>Dialogues in clinical neuroscience</a:t>
            </a:r>
            <a:r>
              <a:rPr lang="en-US" sz="1400" dirty="0"/>
              <a:t>, </a:t>
            </a:r>
            <a:r>
              <a:rPr lang="en-US" sz="1400" i="1" dirty="0"/>
              <a:t>17</a:t>
            </a:r>
            <a:r>
              <a:rPr lang="en-US" sz="1400" dirty="0"/>
              <a:t>(3), 327–335.</a:t>
            </a:r>
          </a:p>
          <a:p>
            <a:pPr marL="457200" indent="-457200">
              <a:buAutoNum type="arabicPeriod"/>
            </a:pPr>
            <a:r>
              <a:rPr lang="en-US" sz="1400" dirty="0" err="1"/>
              <a:t>Remes</a:t>
            </a:r>
            <a:r>
              <a:rPr lang="en-US" sz="1400" dirty="0"/>
              <a:t>, O., </a:t>
            </a:r>
            <a:r>
              <a:rPr lang="en-US" sz="1400" dirty="0" err="1"/>
              <a:t>Brayne</a:t>
            </a:r>
            <a:r>
              <a:rPr lang="en-US" sz="1400" dirty="0"/>
              <a:t>, C., &amp; </a:t>
            </a:r>
            <a:r>
              <a:rPr lang="en-US" sz="1400" dirty="0" err="1"/>
              <a:t>Lafortune</a:t>
            </a:r>
            <a:r>
              <a:rPr lang="en-US" sz="1400" dirty="0"/>
              <a:t>, L. (2014). The prevalence of anxiety disorders across the life course: a systematic review of reviews. </a:t>
            </a:r>
            <a:r>
              <a:rPr lang="en-US" sz="1400" i="1" dirty="0"/>
              <a:t>The lancet, 384, s66</a:t>
            </a:r>
            <a:r>
              <a:rPr lang="en-US" sz="1400" i="1" dirty="0" smtClean="0"/>
              <a:t>.</a:t>
            </a:r>
            <a:endParaRPr lang="en-US" sz="1400" dirty="0"/>
          </a:p>
          <a:p>
            <a:pPr marL="457200" indent="-457200">
              <a:buAutoNum type="arabicPeriod"/>
            </a:pPr>
            <a:r>
              <a:rPr lang="en-US" sz="1400" dirty="0"/>
              <a:t>Knoll, A. D., &amp; MacLennan, R. N. (2017). Prevalence and correlates of depression in Canada: Findings from the Canadian Community Health Survey. </a:t>
            </a:r>
            <a:r>
              <a:rPr lang="en-US" sz="1400" i="1" dirty="0"/>
              <a:t>Canadian Psychology/</a:t>
            </a:r>
            <a:r>
              <a:rPr lang="en-US" sz="1400" i="1" dirty="0" err="1"/>
              <a:t>Psychologie</a:t>
            </a:r>
            <a:r>
              <a:rPr lang="en-US" sz="1400" i="1" dirty="0"/>
              <a:t> </a:t>
            </a:r>
            <a:r>
              <a:rPr lang="en-US" sz="1400" i="1" dirty="0" err="1"/>
              <a:t>canadienne</a:t>
            </a:r>
            <a:r>
              <a:rPr lang="en-US" sz="1400" i="1" dirty="0"/>
              <a:t>, 58</a:t>
            </a:r>
            <a:r>
              <a:rPr lang="en-US" sz="1400" dirty="0"/>
              <a:t>(2), 116-123.</a:t>
            </a:r>
          </a:p>
          <a:p>
            <a:pPr marL="457200" indent="-457200">
              <a:buAutoNum type="arabicPeriod"/>
            </a:pPr>
            <a:r>
              <a:rPr lang="en-US" sz="1400" dirty="0" err="1"/>
              <a:t>Amerigen</a:t>
            </a:r>
            <a:r>
              <a:rPr lang="en-US" sz="1400" dirty="0"/>
              <a:t>, M., Mancini, C., Patterson, B., &amp; Boyle, M. (2008). Post-traumatic stress disorder in Canada. </a:t>
            </a:r>
            <a:r>
              <a:rPr lang="en-US" sz="1400" i="1" dirty="0"/>
              <a:t>CNS Neuroscience &amp; </a:t>
            </a:r>
            <a:r>
              <a:rPr lang="en-US" sz="1400" i="1" dirty="0" err="1"/>
              <a:t>Theraeutics</a:t>
            </a:r>
            <a:r>
              <a:rPr lang="en-US" sz="1400" i="1" dirty="0"/>
              <a:t>, 14(3), </a:t>
            </a:r>
            <a:r>
              <a:rPr lang="en-US" sz="1400" dirty="0"/>
              <a:t>171-181.</a:t>
            </a:r>
          </a:p>
          <a:p>
            <a:pPr marL="457200" indent="-457200">
              <a:buAutoNum type="arabicPeriod"/>
            </a:pPr>
            <a:r>
              <a:rPr lang="en-US" sz="1400" dirty="0"/>
              <a:t>Nathan, P., et al. (2018). Adverse mental health outcomes in a population based cohort of survivors of childhood cancer. </a:t>
            </a:r>
            <a:r>
              <a:rPr lang="en-US" sz="1400" i="1" dirty="0"/>
              <a:t>Cancer, 12(4), 2045-57.</a:t>
            </a:r>
          </a:p>
          <a:p>
            <a:pPr marL="457200" indent="-457200">
              <a:buAutoNum type="arabicPeriod"/>
            </a:pPr>
            <a:r>
              <a:rPr lang="en-US" sz="1400" i="1" dirty="0"/>
              <a:t>CMHA Fast Facts about Mental Health </a:t>
            </a:r>
            <a:r>
              <a:rPr lang="en-US" sz="1400" dirty="0">
                <a:hlinkClick r:id="rId3"/>
              </a:rPr>
              <a:t>https://</a:t>
            </a:r>
            <a:r>
              <a:rPr lang="en-US" sz="1400" dirty="0" smtClean="0">
                <a:hlinkClick r:id="rId3"/>
              </a:rPr>
              <a:t>cmha.ca/fast-facts-about-mental-illness</a:t>
            </a:r>
            <a:endParaRPr lang="en-US" sz="1400" dirty="0" smtClean="0"/>
          </a:p>
          <a:p>
            <a:pPr marL="457200" indent="-457200">
              <a:buAutoNum type="arabicPeriod"/>
            </a:pPr>
            <a:r>
              <a:rPr lang="en-US" sz="1400" dirty="0" smtClean="0"/>
              <a:t>DBT Skills Manual, Marsha </a:t>
            </a:r>
            <a:r>
              <a:rPr lang="en-US" sz="1400" dirty="0" err="1" smtClean="0"/>
              <a:t>Linehan</a:t>
            </a:r>
            <a:endParaRPr lang="en-US" sz="1400" dirty="0" smtClean="0"/>
          </a:p>
          <a:p>
            <a:pPr marL="457200" indent="-457200">
              <a:buFont typeface="Arial" panose="020B0604020202020204" pitchFamily="34" charset="0"/>
              <a:buAutoNum type="arabicPeriod"/>
            </a:pPr>
            <a:r>
              <a:rPr lang="en-US" sz="1400" dirty="0"/>
              <a:t>Wieland, S. (2008). </a:t>
            </a:r>
            <a:r>
              <a:rPr lang="en-US" sz="1400" u="sng" dirty="0"/>
              <a:t>Complex Trauma &amp; dissociation in Children and Adolescents.</a:t>
            </a:r>
            <a:r>
              <a:rPr lang="en-US" sz="1400" dirty="0"/>
              <a:t> [Power point slides] retrieved in person. </a:t>
            </a:r>
          </a:p>
          <a:p>
            <a:pPr marL="457200" indent="-457200">
              <a:buFont typeface="Arial" panose="020B0604020202020204" pitchFamily="34" charset="0"/>
              <a:buAutoNum type="arabicPeriod"/>
            </a:pPr>
            <a:r>
              <a:rPr lang="en-US" sz="1400" dirty="0"/>
              <a:t>American Psychiatric Association. (2013). Diagnostic and statistical manual of mental disorders: </a:t>
            </a:r>
            <a:r>
              <a:rPr lang="en-US" sz="1400" b="1" dirty="0"/>
              <a:t>DSM</a:t>
            </a:r>
            <a:r>
              <a:rPr lang="en-US" sz="1400" dirty="0"/>
              <a:t>-</a:t>
            </a:r>
            <a:r>
              <a:rPr lang="en-US" sz="1400" b="1" dirty="0"/>
              <a:t>5</a:t>
            </a:r>
            <a:r>
              <a:rPr lang="en-US" sz="1400" dirty="0"/>
              <a:t>. Washington, D.C: American Psychiatric Association.</a:t>
            </a:r>
          </a:p>
          <a:p>
            <a:pPr marL="457200" indent="-457200">
              <a:buFont typeface="Arial" panose="020B0604020202020204" pitchFamily="34" charset="0"/>
              <a:buAutoNum type="arabicPeriod"/>
            </a:pPr>
            <a:r>
              <a:rPr lang="en-US" sz="1400" dirty="0" err="1"/>
              <a:t>Briere</a:t>
            </a:r>
            <a:r>
              <a:rPr lang="en-US" sz="1400" dirty="0"/>
              <a:t>, J. (2002). </a:t>
            </a:r>
            <a:r>
              <a:rPr lang="en-US" sz="1400" b="1" dirty="0"/>
              <a:t>Treating adult survivors of severe childhood abuse and neglect:</a:t>
            </a:r>
            <a:br>
              <a:rPr lang="en-US" sz="1400" b="1" dirty="0"/>
            </a:br>
            <a:r>
              <a:rPr lang="en-US" sz="1400" b="1" dirty="0"/>
              <a:t>Further development of an integrative model. In </a:t>
            </a:r>
            <a:r>
              <a:rPr lang="en-US" sz="1400" i="1" dirty="0"/>
              <a:t>Myers, L. Berliner, J. </a:t>
            </a:r>
            <a:r>
              <a:rPr lang="en-US" sz="1400" i="1" dirty="0" err="1"/>
              <a:t>Briere</a:t>
            </a:r>
            <a:r>
              <a:rPr lang="en-US" sz="1400" i="1" dirty="0"/>
              <a:t>, C.T. Hendrix, T. Reid, &amp; C. Jenny (Eds.)  </a:t>
            </a:r>
            <a:r>
              <a:rPr lang="en-US" sz="1400" i="1" u="sng" dirty="0"/>
              <a:t>The APSAC handbook on child maltreatment, 2nd Edition</a:t>
            </a:r>
            <a:r>
              <a:rPr lang="en-US" sz="1400" i="1" dirty="0"/>
              <a:t>. (pp. 175-202). Newbury Park, CA: Sage Publications.</a:t>
            </a:r>
            <a:r>
              <a:rPr lang="en-US" sz="1400" dirty="0"/>
              <a:t> </a:t>
            </a:r>
          </a:p>
          <a:p>
            <a:pPr marL="457200" indent="-457200">
              <a:buAutoNum type="arabicPeriod"/>
            </a:pPr>
            <a:endParaRPr lang="en-US" dirty="0"/>
          </a:p>
        </p:txBody>
      </p:sp>
      <p:sp>
        <p:nvSpPr>
          <p:cNvPr id="3" name="Title 2"/>
          <p:cNvSpPr>
            <a:spLocks noGrp="1"/>
          </p:cNvSpPr>
          <p:nvPr>
            <p:ph type="title"/>
          </p:nvPr>
        </p:nvSpPr>
        <p:spPr/>
        <p:txBody>
          <a:bodyPr/>
          <a:lstStyle/>
          <a:p>
            <a:r>
              <a:rPr lang="en-US" dirty="0"/>
              <a:t>References</a:t>
            </a:r>
          </a:p>
        </p:txBody>
      </p:sp>
    </p:spTree>
    <p:extLst>
      <p:ext uri="{BB962C8B-B14F-4D97-AF65-F5344CB8AC3E}">
        <p14:creationId xmlns:p14="http://schemas.microsoft.com/office/powerpoint/2010/main" val="41935082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379520" y="1673968"/>
            <a:ext cx="7908131" cy="2727926"/>
          </a:xfrm>
        </p:spPr>
        <p:txBody>
          <a:bodyPr/>
          <a:lstStyle/>
          <a:p>
            <a:endParaRPr lang="en-US" dirty="0"/>
          </a:p>
          <a:p>
            <a:pPr marL="0" indent="0">
              <a:buNone/>
            </a:pPr>
            <a:endParaRPr lang="en-US" dirty="0"/>
          </a:p>
          <a:p>
            <a:endParaRPr lang="en-US" dirty="0"/>
          </a:p>
          <a:p>
            <a:endParaRPr lang="en-US" dirty="0"/>
          </a:p>
          <a:p>
            <a:endParaRPr lang="en-US" dirty="0"/>
          </a:p>
          <a:p>
            <a:endParaRPr lang="en-US" dirty="0"/>
          </a:p>
        </p:txBody>
      </p:sp>
      <p:sp>
        <p:nvSpPr>
          <p:cNvPr id="3" name="Title 2"/>
          <p:cNvSpPr>
            <a:spLocks noGrp="1"/>
          </p:cNvSpPr>
          <p:nvPr>
            <p:ph type="title"/>
          </p:nvPr>
        </p:nvSpPr>
        <p:spPr/>
        <p:txBody>
          <a:bodyPr>
            <a:normAutofit fontScale="90000"/>
          </a:bodyPr>
          <a:lstStyle/>
          <a:p>
            <a:r>
              <a:rPr lang="en-US" dirty="0"/>
              <a:t>So </a:t>
            </a:r>
            <a:r>
              <a:rPr lang="en-US" dirty="0" smtClean="0"/>
              <a:t>we </a:t>
            </a:r>
            <a:r>
              <a:rPr lang="en-US" dirty="0"/>
              <a:t>are adventuring… </a:t>
            </a:r>
            <a:br>
              <a:rPr lang="en-US" dirty="0"/>
            </a:br>
            <a:endParaRPr lang="en-US" dirty="0"/>
          </a:p>
        </p:txBody>
      </p:sp>
      <p:sp>
        <p:nvSpPr>
          <p:cNvPr id="4" name="AutoShape 2" descr="Image result for planet earth"/>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4" descr="Image result for path through the woods"/>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575" y="1226713"/>
            <a:ext cx="8745873" cy="5631287"/>
          </a:xfrm>
          <a:prstGeom prst="rect">
            <a:avLst/>
          </a:prstGeom>
        </p:spPr>
      </p:pic>
    </p:spTree>
    <p:extLst>
      <p:ext uri="{BB962C8B-B14F-4D97-AF65-F5344CB8AC3E}">
        <p14:creationId xmlns:p14="http://schemas.microsoft.com/office/powerpoint/2010/main" val="2250934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224975" y="2954154"/>
            <a:ext cx="7908131" cy="3004925"/>
          </a:xfrm>
        </p:spPr>
        <p:txBody>
          <a:bodyPr/>
          <a:lstStyle/>
          <a:p>
            <a:r>
              <a:rPr lang="en-US" sz="2800" dirty="0"/>
              <a:t>Emotions give us information</a:t>
            </a:r>
          </a:p>
          <a:p>
            <a:endParaRPr lang="en-US" sz="2800" dirty="0"/>
          </a:p>
          <a:p>
            <a:r>
              <a:rPr lang="en-US" sz="2800" dirty="0"/>
              <a:t>Emotions communicate to and influence others</a:t>
            </a:r>
          </a:p>
          <a:p>
            <a:endParaRPr lang="en-US" sz="2800" dirty="0"/>
          </a:p>
          <a:p>
            <a:r>
              <a:rPr lang="en-US" sz="2800" dirty="0"/>
              <a:t>Emotions motivate us and prepare us for action</a:t>
            </a:r>
          </a:p>
          <a:p>
            <a:endParaRPr lang="en-US" dirty="0"/>
          </a:p>
        </p:txBody>
      </p:sp>
      <p:sp>
        <p:nvSpPr>
          <p:cNvPr id="3" name="Title 2"/>
          <p:cNvSpPr>
            <a:spLocks noGrp="1"/>
          </p:cNvSpPr>
          <p:nvPr>
            <p:ph type="title"/>
          </p:nvPr>
        </p:nvSpPr>
        <p:spPr/>
        <p:txBody>
          <a:bodyPr>
            <a:normAutofit fontScale="90000"/>
          </a:bodyPr>
          <a:lstStyle/>
          <a:p>
            <a:r>
              <a:rPr lang="en-US" dirty="0"/>
              <a:t>What good are emotions anyway?</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88530" y="1106304"/>
            <a:ext cx="3609127" cy="2692964"/>
          </a:xfrm>
          <a:prstGeom prst="rect">
            <a:avLst/>
          </a:prstGeom>
        </p:spPr>
      </p:pic>
    </p:spTree>
    <p:extLst>
      <p:ext uri="{BB962C8B-B14F-4D97-AF65-F5344CB8AC3E}">
        <p14:creationId xmlns:p14="http://schemas.microsoft.com/office/powerpoint/2010/main" val="456090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par>
                          <p:cTn id="13" fill="hold">
                            <p:stCondLst>
                              <p:cond delay="500"/>
                            </p:stCondLst>
                            <p:childTnLst>
                              <p:par>
                                <p:cTn id="14" presetID="2" presetClass="entr" presetSubtype="4"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379521" y="1460213"/>
            <a:ext cx="7908131" cy="802271"/>
          </a:xfrm>
        </p:spPr>
        <p:txBody>
          <a:bodyPr/>
          <a:lstStyle/>
          <a:p>
            <a:pPr lvl="1"/>
            <a:endParaRPr lang="en-US" dirty="0"/>
          </a:p>
          <a:p>
            <a:endParaRPr lang="en-US" dirty="0"/>
          </a:p>
        </p:txBody>
      </p:sp>
      <p:sp>
        <p:nvSpPr>
          <p:cNvPr id="3" name="Title 2"/>
          <p:cNvSpPr>
            <a:spLocks noGrp="1"/>
          </p:cNvSpPr>
          <p:nvPr>
            <p:ph type="title"/>
          </p:nvPr>
        </p:nvSpPr>
        <p:spPr/>
        <p:txBody>
          <a:bodyPr/>
          <a:lstStyle/>
          <a:p>
            <a:r>
              <a:rPr lang="en-US" dirty="0"/>
              <a:t>The Stats</a:t>
            </a:r>
          </a:p>
        </p:txBody>
      </p:sp>
      <p:graphicFrame>
        <p:nvGraphicFramePr>
          <p:cNvPr id="4" name="Chart 3">
            <a:extLst>
              <a:ext uri="{FF2B5EF4-FFF2-40B4-BE49-F238E27FC236}">
                <a16:creationId xmlns:a16="http://schemas.microsoft.com/office/drawing/2014/main" id="{A293AF58-5B92-9642-A096-5B903D1D19EF}"/>
              </a:ext>
            </a:extLst>
          </p:cNvPr>
          <p:cNvGraphicFramePr/>
          <p:nvPr>
            <p:extLst>
              <p:ext uri="{D42A27DB-BD31-4B8C-83A1-F6EECF244321}">
                <p14:modId xmlns:p14="http://schemas.microsoft.com/office/powerpoint/2010/main" val="2412397308"/>
              </p:ext>
            </p:extLst>
          </p:nvPr>
        </p:nvGraphicFramePr>
        <p:xfrm>
          <a:off x="1524000" y="1397000"/>
          <a:ext cx="6096000" cy="4064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Chart 4">
            <a:extLst>
              <a:ext uri="{FF2B5EF4-FFF2-40B4-BE49-F238E27FC236}">
                <a16:creationId xmlns:a16="http://schemas.microsoft.com/office/drawing/2014/main" id="{D6E77F64-B355-EB42-B600-C02B9A9EE90E}"/>
              </a:ext>
            </a:extLst>
          </p:cNvPr>
          <p:cNvGraphicFramePr/>
          <p:nvPr>
            <p:extLst>
              <p:ext uri="{D42A27DB-BD31-4B8C-83A1-F6EECF244321}">
                <p14:modId xmlns:p14="http://schemas.microsoft.com/office/powerpoint/2010/main" val="1832595113"/>
              </p:ext>
            </p:extLst>
          </p:nvPr>
        </p:nvGraphicFramePr>
        <p:xfrm>
          <a:off x="1524000" y="1397000"/>
          <a:ext cx="6096000" cy="4064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Chart 8">
            <a:extLst>
              <a:ext uri="{FF2B5EF4-FFF2-40B4-BE49-F238E27FC236}">
                <a16:creationId xmlns:a16="http://schemas.microsoft.com/office/drawing/2014/main" id="{C756299A-B0E9-5D4D-8ECA-3F5AEF8976DD}"/>
              </a:ext>
            </a:extLst>
          </p:cNvPr>
          <p:cNvGraphicFramePr/>
          <p:nvPr>
            <p:extLst>
              <p:ext uri="{D42A27DB-BD31-4B8C-83A1-F6EECF244321}">
                <p14:modId xmlns:p14="http://schemas.microsoft.com/office/powerpoint/2010/main" val="23211923"/>
              </p:ext>
            </p:extLst>
          </p:nvPr>
        </p:nvGraphicFramePr>
        <p:xfrm>
          <a:off x="1377818" y="1324532"/>
          <a:ext cx="6909834" cy="4487532"/>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787511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633DC95-A130-6449-A3F8-F0A8B2FCCFC3}"/>
              </a:ext>
            </a:extLst>
          </p:cNvPr>
          <p:cNvSpPr>
            <a:spLocks noGrp="1"/>
          </p:cNvSpPr>
          <p:nvPr>
            <p:ph type="body" sz="quarter" idx="13"/>
          </p:nvPr>
        </p:nvSpPr>
        <p:spPr>
          <a:xfrm>
            <a:off x="183579" y="7011927"/>
            <a:ext cx="7908131" cy="424732"/>
          </a:xfrm>
        </p:spPr>
        <p:txBody>
          <a:bodyPr/>
          <a:lstStyle/>
          <a:p>
            <a:pPr marL="0" indent="0">
              <a:buNone/>
            </a:pPr>
            <a:endParaRPr lang="en-US" dirty="0"/>
          </a:p>
        </p:txBody>
      </p:sp>
      <p:sp>
        <p:nvSpPr>
          <p:cNvPr id="3" name="Title 2">
            <a:extLst>
              <a:ext uri="{FF2B5EF4-FFF2-40B4-BE49-F238E27FC236}">
                <a16:creationId xmlns:a16="http://schemas.microsoft.com/office/drawing/2014/main" id="{B3D523E3-7680-074B-841F-0AF55BC0B170}"/>
              </a:ext>
            </a:extLst>
          </p:cNvPr>
          <p:cNvSpPr>
            <a:spLocks noGrp="1"/>
          </p:cNvSpPr>
          <p:nvPr>
            <p:ph type="title"/>
          </p:nvPr>
        </p:nvSpPr>
        <p:spPr/>
        <p:txBody>
          <a:bodyPr>
            <a:normAutofit fontScale="90000"/>
          </a:bodyPr>
          <a:lstStyle/>
          <a:p>
            <a:r>
              <a:rPr lang="en-US" dirty="0"/>
              <a:t>Canadians seeking help for MH</a:t>
            </a:r>
          </a:p>
        </p:txBody>
      </p:sp>
      <p:graphicFrame>
        <p:nvGraphicFramePr>
          <p:cNvPr id="4" name="Chart 3">
            <a:extLst>
              <a:ext uri="{FF2B5EF4-FFF2-40B4-BE49-F238E27FC236}">
                <a16:creationId xmlns:a16="http://schemas.microsoft.com/office/drawing/2014/main" id="{CE5D09A5-E14C-8A40-A26F-77FD4540D9A3}"/>
              </a:ext>
            </a:extLst>
          </p:cNvPr>
          <p:cNvGraphicFramePr/>
          <p:nvPr>
            <p:extLst>
              <p:ext uri="{D42A27DB-BD31-4B8C-83A1-F6EECF244321}">
                <p14:modId xmlns:p14="http://schemas.microsoft.com/office/powerpoint/2010/main" val="2711167123"/>
              </p:ext>
            </p:extLst>
          </p:nvPr>
        </p:nvGraphicFramePr>
        <p:xfrm>
          <a:off x="1524000" y="1397000"/>
          <a:ext cx="6096000" cy="4064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093318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379521" y="1460213"/>
            <a:ext cx="7908131" cy="4102662"/>
          </a:xfrm>
        </p:spPr>
        <p:txBody>
          <a:bodyPr/>
          <a:lstStyle/>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p:txBody>
      </p:sp>
      <p:sp>
        <p:nvSpPr>
          <p:cNvPr id="3" name="Title 2"/>
          <p:cNvSpPr>
            <a:spLocks noGrp="1"/>
          </p:cNvSpPr>
          <p:nvPr>
            <p:ph type="title"/>
          </p:nvPr>
        </p:nvSpPr>
        <p:spPr/>
        <p:txBody>
          <a:bodyPr>
            <a:normAutofit fontScale="90000"/>
          </a:bodyPr>
          <a:lstStyle/>
          <a:p>
            <a:r>
              <a:rPr lang="en-US" dirty="0"/>
              <a:t>Survivors seeking help for MH</a:t>
            </a:r>
          </a:p>
        </p:txBody>
      </p:sp>
      <p:graphicFrame>
        <p:nvGraphicFramePr>
          <p:cNvPr id="4" name="Chart 3">
            <a:extLst>
              <a:ext uri="{FF2B5EF4-FFF2-40B4-BE49-F238E27FC236}">
                <a16:creationId xmlns:a16="http://schemas.microsoft.com/office/drawing/2014/main" id="{B339F052-D6E3-0143-8DA1-A75D623CA89B}"/>
              </a:ext>
            </a:extLst>
          </p:cNvPr>
          <p:cNvGraphicFramePr/>
          <p:nvPr>
            <p:extLst>
              <p:ext uri="{D42A27DB-BD31-4B8C-83A1-F6EECF244321}">
                <p14:modId xmlns:p14="http://schemas.microsoft.com/office/powerpoint/2010/main" val="1412372196"/>
              </p:ext>
            </p:extLst>
          </p:nvPr>
        </p:nvGraphicFramePr>
        <p:xfrm>
          <a:off x="1524000" y="1397000"/>
          <a:ext cx="6096000" cy="4064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369234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633DC95-A130-6449-A3F8-F0A8B2FCCFC3}"/>
              </a:ext>
            </a:extLst>
          </p:cNvPr>
          <p:cNvSpPr>
            <a:spLocks noGrp="1"/>
          </p:cNvSpPr>
          <p:nvPr>
            <p:ph type="body" sz="quarter" idx="13"/>
          </p:nvPr>
        </p:nvSpPr>
        <p:spPr>
          <a:xfrm>
            <a:off x="183579" y="7011927"/>
            <a:ext cx="7908131" cy="424732"/>
          </a:xfrm>
        </p:spPr>
        <p:txBody>
          <a:bodyPr/>
          <a:lstStyle/>
          <a:p>
            <a:pPr marL="0" indent="0">
              <a:buNone/>
            </a:pPr>
            <a:endParaRPr lang="en-US" dirty="0"/>
          </a:p>
        </p:txBody>
      </p:sp>
      <p:sp>
        <p:nvSpPr>
          <p:cNvPr id="3" name="Title 2">
            <a:extLst>
              <a:ext uri="{FF2B5EF4-FFF2-40B4-BE49-F238E27FC236}">
                <a16:creationId xmlns:a16="http://schemas.microsoft.com/office/drawing/2014/main" id="{B3D523E3-7680-074B-841F-0AF55BC0B170}"/>
              </a:ext>
            </a:extLst>
          </p:cNvPr>
          <p:cNvSpPr>
            <a:spLocks noGrp="1"/>
          </p:cNvSpPr>
          <p:nvPr>
            <p:ph type="title"/>
          </p:nvPr>
        </p:nvSpPr>
        <p:spPr/>
        <p:txBody>
          <a:bodyPr>
            <a:normAutofit/>
          </a:bodyPr>
          <a:lstStyle/>
          <a:p>
            <a:r>
              <a:rPr lang="en-US" dirty="0"/>
              <a:t>Serious MH event - Canada</a:t>
            </a:r>
          </a:p>
        </p:txBody>
      </p:sp>
      <p:graphicFrame>
        <p:nvGraphicFramePr>
          <p:cNvPr id="4" name="Chart 3">
            <a:extLst>
              <a:ext uri="{FF2B5EF4-FFF2-40B4-BE49-F238E27FC236}">
                <a16:creationId xmlns:a16="http://schemas.microsoft.com/office/drawing/2014/main" id="{CE5D09A5-E14C-8A40-A26F-77FD4540D9A3}"/>
              </a:ext>
            </a:extLst>
          </p:cNvPr>
          <p:cNvGraphicFramePr/>
          <p:nvPr>
            <p:extLst>
              <p:ext uri="{D42A27DB-BD31-4B8C-83A1-F6EECF244321}">
                <p14:modId xmlns:p14="http://schemas.microsoft.com/office/powerpoint/2010/main" val="4254627976"/>
              </p:ext>
            </p:extLst>
          </p:nvPr>
        </p:nvGraphicFramePr>
        <p:xfrm>
          <a:off x="1524000" y="1397000"/>
          <a:ext cx="6096000" cy="4064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86346925"/>
      </p:ext>
    </p:extLst>
  </p:cSld>
  <p:clrMapOvr>
    <a:masterClrMapping/>
  </p:clrMapOvr>
  <p:timing>
    <p:tnLst>
      <p:par>
        <p:cTn id="1" dur="indefinite" restart="never" nodeType="tmRoot"/>
      </p:par>
    </p:tnLst>
  </p:timing>
</p:sld>
</file>

<file path=ppt/theme/theme1.xml><?xml version="1.0" encoding="utf-8"?>
<a:theme xmlns:a="http://schemas.openxmlformats.org/drawingml/2006/main" name="Universal Title Design">
  <a:themeElements>
    <a:clrScheme name="POGO Colours - Primary Palette">
      <a:dk1>
        <a:srgbClr val="171717"/>
      </a:dk1>
      <a:lt1>
        <a:srgbClr val="FFFFFF"/>
      </a:lt1>
      <a:dk2>
        <a:srgbClr val="FEFFFF"/>
      </a:dk2>
      <a:lt2>
        <a:srgbClr val="FEFFFF"/>
      </a:lt2>
      <a:accent1>
        <a:srgbClr val="0074BF"/>
      </a:accent1>
      <a:accent2>
        <a:srgbClr val="0099D8"/>
      </a:accent2>
      <a:accent3>
        <a:srgbClr val="00BBE5"/>
      </a:accent3>
      <a:accent4>
        <a:srgbClr val="7DC242"/>
      </a:accent4>
      <a:accent5>
        <a:srgbClr val="414042"/>
      </a:accent5>
      <a:accent6>
        <a:srgbClr val="FFFFFF"/>
      </a:accent6>
      <a:hlink>
        <a:srgbClr val="774A00"/>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x3POGOPPTTemplateFNL11July19.pptx" id="{167D9230-A7CD-4517-8FC1-BF23E480C6B7}" vid="{AA8DB229-E640-45A9-8A8C-70B955013808}"/>
    </a:ext>
  </a:extLst>
</a:theme>
</file>

<file path=ppt/theme/theme2.xml><?xml version="1.0" encoding="utf-8"?>
<a:theme xmlns:a="http://schemas.openxmlformats.org/drawingml/2006/main" name="2_Primary Presentation">
  <a:themeElements>
    <a:clrScheme name="POGO">
      <a:dk1>
        <a:srgbClr val="171717"/>
      </a:dk1>
      <a:lt1>
        <a:srgbClr val="FFFFFF"/>
      </a:lt1>
      <a:dk2>
        <a:srgbClr val="FEFFFF"/>
      </a:dk2>
      <a:lt2>
        <a:srgbClr val="FEFFFF"/>
      </a:lt2>
      <a:accent1>
        <a:srgbClr val="0061B2"/>
      </a:accent1>
      <a:accent2>
        <a:srgbClr val="72B831"/>
      </a:accent2>
      <a:accent3>
        <a:srgbClr val="0087D0"/>
      </a:accent3>
      <a:accent4>
        <a:srgbClr val="00AFE2"/>
      </a:accent4>
      <a:accent5>
        <a:srgbClr val="EF9401"/>
      </a:accent5>
      <a:accent6>
        <a:srgbClr val="FEFFFF"/>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4x3POGOPPTTemplateFNL11July19.pptx" id="{167D9230-A7CD-4517-8FC1-BF23E480C6B7}" vid="{335CAD8C-B17A-413E-A0EF-9F7ECD34491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4x3POGOPPTTemplateFNL11July19</Template>
  <TotalTime>1020</TotalTime>
  <Words>2270</Words>
  <Application>Microsoft Office PowerPoint</Application>
  <PresentationFormat>On-screen Show (4:3)</PresentationFormat>
  <Paragraphs>456</Paragraphs>
  <Slides>34</Slides>
  <Notes>34</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34</vt:i4>
      </vt:variant>
    </vt:vector>
  </HeadingPairs>
  <TitlesOfParts>
    <vt:vector size="39" baseType="lpstr">
      <vt:lpstr>Arial</vt:lpstr>
      <vt:lpstr>Calibri</vt:lpstr>
      <vt:lpstr>Monotype Corsiva</vt:lpstr>
      <vt:lpstr>Universal Title Design</vt:lpstr>
      <vt:lpstr>2_Primary Presentation</vt:lpstr>
      <vt:lpstr>PowerPoint Presentation</vt:lpstr>
      <vt:lpstr>Outline</vt:lpstr>
      <vt:lpstr>What are we doing here…  on planet Earth?</vt:lpstr>
      <vt:lpstr>So we are adventuring…  </vt:lpstr>
      <vt:lpstr>What good are emotions anyway?</vt:lpstr>
      <vt:lpstr>The Stats</vt:lpstr>
      <vt:lpstr>Canadians seeking help for MH</vt:lpstr>
      <vt:lpstr>Survivors seeking help for MH</vt:lpstr>
      <vt:lpstr>Serious MH event - Canada</vt:lpstr>
      <vt:lpstr>Serious MH event - Survivors</vt:lpstr>
      <vt:lpstr>Mental Health Issues:</vt:lpstr>
      <vt:lpstr>Anxiety and Performance</vt:lpstr>
      <vt:lpstr>Assessment:  Normal vs. Pathological</vt:lpstr>
      <vt:lpstr>Common Signs of High Anxiety</vt:lpstr>
      <vt:lpstr>Prevention: Day to Day Anxiety Regulation</vt:lpstr>
      <vt:lpstr>Depression and Sadness</vt:lpstr>
      <vt:lpstr>The Gift of Mental Illness</vt:lpstr>
      <vt:lpstr>Depression Symptoms</vt:lpstr>
      <vt:lpstr>Dealing with Depression</vt:lpstr>
      <vt:lpstr>Dealing with Depression</vt:lpstr>
      <vt:lpstr>Post-Traumatic Stress Disorder</vt:lpstr>
      <vt:lpstr>Complex Trauma</vt:lpstr>
      <vt:lpstr>A problem to solve:</vt:lpstr>
      <vt:lpstr>Anxiety and Depression Skills</vt:lpstr>
      <vt:lpstr>PTSD Treatment</vt:lpstr>
      <vt:lpstr>Mental Health Issues are: </vt:lpstr>
      <vt:lpstr>PowerPoint Presentation</vt:lpstr>
      <vt:lpstr>Resources for Anxiety</vt:lpstr>
      <vt:lpstr>Resources for Depression:</vt:lpstr>
      <vt:lpstr>Adult Mental Health Centers </vt:lpstr>
      <vt:lpstr>Adult Mental Health Centers</vt:lpstr>
      <vt:lpstr>Mental Health Centers</vt:lpstr>
      <vt:lpstr>Mental Health Centers</vt:lpstr>
      <vt:lpstr>References</vt:lpstr>
    </vt:vector>
  </TitlesOfParts>
  <Company>POGO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Joni Serio</dc:creator>
  <cp:lastModifiedBy>Claire Slaughter</cp:lastModifiedBy>
  <cp:revision>76</cp:revision>
  <cp:lastPrinted>2019-09-06T18:14:05Z</cp:lastPrinted>
  <dcterms:created xsi:type="dcterms:W3CDTF">2019-07-31T18:49:05Z</dcterms:created>
  <dcterms:modified xsi:type="dcterms:W3CDTF">2019-09-06T20:10:54Z</dcterms:modified>
</cp:coreProperties>
</file>